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377" r:id="rId2"/>
    <p:sldId id="378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52" r:id="rId17"/>
    <p:sldId id="353" r:id="rId18"/>
    <p:sldId id="354" r:id="rId19"/>
    <p:sldId id="392" r:id="rId20"/>
    <p:sldId id="355" r:id="rId21"/>
    <p:sldId id="356" r:id="rId22"/>
    <p:sldId id="357" r:id="rId23"/>
    <p:sldId id="393" r:id="rId24"/>
    <p:sldId id="394" r:id="rId25"/>
    <p:sldId id="395" r:id="rId26"/>
    <p:sldId id="303" r:id="rId27"/>
    <p:sldId id="340" r:id="rId28"/>
    <p:sldId id="366" r:id="rId29"/>
    <p:sldId id="341" r:id="rId30"/>
    <p:sldId id="343" r:id="rId31"/>
    <p:sldId id="342" r:id="rId32"/>
    <p:sldId id="344" r:id="rId33"/>
    <p:sldId id="367" r:id="rId34"/>
    <p:sldId id="368" r:id="rId35"/>
    <p:sldId id="346" r:id="rId36"/>
    <p:sldId id="347" r:id="rId37"/>
    <p:sldId id="369" r:id="rId38"/>
    <p:sldId id="348" r:id="rId39"/>
    <p:sldId id="360" r:id="rId40"/>
    <p:sldId id="370" r:id="rId41"/>
    <p:sldId id="371" r:id="rId42"/>
    <p:sldId id="361" r:id="rId43"/>
    <p:sldId id="362" r:id="rId44"/>
    <p:sldId id="372" r:id="rId45"/>
    <p:sldId id="373" r:id="rId46"/>
    <p:sldId id="374" r:id="rId47"/>
    <p:sldId id="358" r:id="rId48"/>
    <p:sldId id="376" r:id="rId49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2912" autoAdjust="0"/>
  </p:normalViewPr>
  <p:slideViewPr>
    <p:cSldViewPr snapToGrid="0" snapToObjects="1">
      <p:cViewPr varScale="1">
        <p:scale>
          <a:sx n="80" d="100"/>
          <a:sy n="80" d="100"/>
        </p:scale>
        <p:origin x="65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UBM system must accommodate </a:t>
            </a:r>
            <a:r>
              <a:rPr lang="en-US" u="sng" dirty="0"/>
              <a:t>different transducer characteristics, data acquisition strategies and signal processing/ reconstruction models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32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DSC – Digital </a:t>
            </a:r>
            <a:r>
              <a:rPr lang="en-US" dirty="0" err="1"/>
              <a:t>Scn</a:t>
            </a:r>
            <a:r>
              <a:rPr lang="en-US" dirty="0"/>
              <a:t> Converter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4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 </a:t>
            </a:r>
            <a:r>
              <a:rPr lang="en-US" dirty="0" err="1"/>
              <a:t>conditioninf</a:t>
            </a:r>
            <a:r>
              <a:rPr lang="en-US" dirty="0"/>
              <a:t>  BPF </a:t>
            </a:r>
          </a:p>
          <a:p>
            <a:r>
              <a:rPr lang="en-US" dirty="0"/>
              <a:t>1) TGC – Time Gain Compensation ( Amplify with configurable  </a:t>
            </a:r>
            <a:r>
              <a:rPr lang="en-US" dirty="0" err="1"/>
              <a:t>Coeff</a:t>
            </a:r>
            <a:r>
              <a:rPr lang="en-US" dirty="0"/>
              <a:t>. To compensate for Ultrasound attenuation caused due to tissues. </a:t>
            </a:r>
            <a:br>
              <a:rPr lang="en-US" dirty="0"/>
            </a:br>
            <a:r>
              <a:rPr lang="en-US" dirty="0"/>
              <a:t>2) Envelope detector ( measures Amplitude of the echo from the  echo + carrier signal )  </a:t>
            </a:r>
          </a:p>
          <a:p>
            <a:r>
              <a:rPr lang="en-US" dirty="0"/>
              <a:t>3) Then DSC Digital scan converter. Logarithmic compression. </a:t>
            </a:r>
          </a:p>
          <a:p>
            <a:endParaRPr lang="en-US" dirty="0"/>
          </a:p>
          <a:p>
            <a:r>
              <a:rPr lang="en-US" dirty="0"/>
              <a:t>PW Doppler Effect. </a:t>
            </a:r>
            <a:br>
              <a:rPr lang="en-US" dirty="0"/>
            </a:br>
            <a:r>
              <a:rPr lang="en-US" dirty="0"/>
              <a:t>BPF – Differential configuration for Flow measurement.  </a:t>
            </a:r>
            <a:br>
              <a:rPr lang="en-US" dirty="0"/>
            </a:br>
            <a:r>
              <a:rPr lang="en-US" dirty="0"/>
              <a:t>Flow information from Echo signal </a:t>
            </a:r>
            <a:br>
              <a:rPr lang="en-US" dirty="0"/>
            </a:br>
            <a:r>
              <a:rPr lang="en-US" dirty="0"/>
              <a:t>data saved in dual port RAM.  For doppler gate selection.  ( after a train of data is accumulated ) </a:t>
            </a:r>
            <a:br>
              <a:rPr lang="en-US" dirty="0"/>
            </a:br>
            <a:r>
              <a:rPr lang="en-US" dirty="0"/>
              <a:t>then Spectrum Extraction to get flow velocity.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FFT 486 point </a:t>
            </a:r>
          </a:p>
          <a:p>
            <a:endParaRPr lang="en-US" dirty="0"/>
          </a:p>
          <a:p>
            <a:r>
              <a:rPr lang="en-US" dirty="0"/>
              <a:t>More Data points used more is the resolution but, it also slows down the frame rate……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Number of data points can be adjusted by the GUI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4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other Medical Imaging Techniques like </a:t>
            </a:r>
          </a:p>
          <a:p>
            <a:pPr marL="228600" indent="-228600">
              <a:buAutoNum type="arabicParenR"/>
            </a:pPr>
            <a:r>
              <a:rPr lang="en-US" dirty="0"/>
              <a:t>MRI – Magnetic Resonance Imaging </a:t>
            </a:r>
          </a:p>
          <a:p>
            <a:pPr marL="228600" indent="-228600">
              <a:buAutoNum type="arabicParenR"/>
            </a:pPr>
            <a:r>
              <a:rPr lang="en-US" dirty="0"/>
              <a:t>CT – Computed Tomography </a:t>
            </a:r>
          </a:p>
          <a:p>
            <a:pPr marL="228600" indent="-228600">
              <a:buAutoNum type="arabicParenR"/>
            </a:pPr>
            <a:r>
              <a:rPr lang="en-US" dirty="0"/>
              <a:t>PET – Positron Emission Tomography.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But UBM in this implementation is :</a:t>
            </a:r>
            <a:br>
              <a:rPr lang="en-US" dirty="0"/>
            </a:br>
            <a:r>
              <a:rPr lang="en-US" dirty="0"/>
              <a:t>A) Fast B) Reconfigurable C) able to delineate small structures with final Spatial Resolution.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for Ophthalmology, Dermatology, malignant tumor diagnosis, cardiac diseases ( non invasive diagnosis ) and Embryonic developmental biology.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4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these requirements make it </a:t>
            </a:r>
            <a:r>
              <a:rPr lang="en-US" b="1" dirty="0"/>
              <a:t>hard to implement on a hardware scale PER use case</a:t>
            </a:r>
            <a:r>
              <a:rPr lang="en-US" dirty="0"/>
              <a:t>. So we bring in an </a:t>
            </a:r>
            <a:r>
              <a:rPr lang="en-US" b="1" dirty="0"/>
              <a:t>FPGA based platform </a:t>
            </a:r>
            <a:r>
              <a:rPr lang="en-US" dirty="0"/>
              <a:t>that has </a:t>
            </a:r>
            <a:r>
              <a:rPr lang="en-US" b="1" dirty="0"/>
              <a:t>most of these functions done digitally on board </a:t>
            </a:r>
            <a:r>
              <a:rPr lang="en-US" dirty="0"/>
              <a:t>and also had a </a:t>
            </a:r>
            <a:r>
              <a:rPr lang="en-US" b="1" dirty="0"/>
              <a:t>memory element to buffer the data</a:t>
            </a:r>
            <a:r>
              <a:rPr lang="en-US" dirty="0"/>
              <a:t> to make it accessible later on if need be.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1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09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that’s also of importance is the </a:t>
            </a:r>
            <a:r>
              <a:rPr lang="en-US" b="1" u="sng" dirty="0"/>
              <a:t>TYPE OF TRANSDUCER USED.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1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Oscillator generates periodic signals</a:t>
            </a:r>
            <a:br>
              <a:rPr lang="en-US" dirty="0"/>
            </a:br>
            <a:r>
              <a:rPr lang="en-US" dirty="0"/>
              <a:t>a phase detector compares the phase of that signal to </a:t>
            </a:r>
            <a:r>
              <a:rPr lang="en-US" dirty="0" err="1"/>
              <a:t>to</a:t>
            </a:r>
            <a:r>
              <a:rPr lang="en-US" dirty="0"/>
              <a:t> that of I/P periodic signal (V) </a:t>
            </a:r>
          </a:p>
          <a:p>
            <a:r>
              <a:rPr lang="en-US" dirty="0"/>
              <a:t>Adjusting such that same phase is maintained. </a:t>
            </a:r>
          </a:p>
          <a:p>
            <a:endParaRPr lang="en-US" dirty="0"/>
          </a:p>
          <a:p>
            <a:r>
              <a:rPr lang="en-US" dirty="0"/>
              <a:t>Output signal phase is related to input signal phase.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1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8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a) Max gain flatness +- 0.2 dB,  Max noise was 1.7 dB, range 10-480 </a:t>
            </a:r>
            <a:r>
              <a:rPr lang="en-US" dirty="0" err="1"/>
              <a:t>MHz.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latin typeface="Cambria"/>
                <a:cs typeface="Cambria"/>
              </a:rPr>
              <a:t>Department</a:t>
            </a:r>
            <a:r>
              <a:rPr lang="en-US" sz="1400" b="0" i="0" baseline="0" dirty="0">
                <a:solidFill>
                  <a:schemeClr val="bg1"/>
                </a:solidFill>
                <a:latin typeface="Cambria"/>
                <a:cs typeface="Cambria"/>
              </a:rPr>
              <a:t> of Electrical &amp; Computer Engineering</a:t>
            </a:r>
            <a:endParaRPr lang="en-US" sz="14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09" y="5931691"/>
            <a:ext cx="1282700" cy="92630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27868" y="2307817"/>
            <a:ext cx="8225582" cy="37310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75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43488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68" y="5931691"/>
            <a:ext cx="1282700" cy="9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7" cy="649223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accent1"/>
                </a:solidFill>
                <a:latin typeface="Cambria"/>
                <a:cs typeface="Cambria"/>
              </a:rPr>
              <a:t>DEPARTMENT OF</a:t>
            </a:r>
            <a:r>
              <a:rPr lang="en-US" sz="1000" b="0" i="0" baseline="0" dirty="0">
                <a:solidFill>
                  <a:schemeClr val="accent1"/>
                </a:solidFill>
                <a:latin typeface="Cambria"/>
                <a:cs typeface="Cambria"/>
              </a:rPr>
              <a:t> ELECTRICAL AND COMPUTER ENGINEERING</a:t>
            </a:r>
            <a:endParaRPr lang="en-US" sz="1000" b="0" i="0" dirty="0">
              <a:solidFill>
                <a:schemeClr val="accent1"/>
              </a:solidFill>
              <a:latin typeface="Cambria"/>
              <a:cs typeface="Cambr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90" r:id="rId5"/>
    <p:sldLayoutId id="2147484267" r:id="rId6"/>
    <p:sldLayoutId id="2147484269" r:id="rId7"/>
    <p:sldLayoutId id="2147484270" r:id="rId8"/>
    <p:sldLayoutId id="2147484265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5790" y="1359634"/>
            <a:ext cx="7858037" cy="1779041"/>
          </a:xfrm>
        </p:spPr>
        <p:txBody>
          <a:bodyPr/>
          <a:lstStyle/>
          <a:p>
            <a:br>
              <a:rPr lang="en-US" sz="4000" b="1" dirty="0"/>
            </a:br>
            <a:r>
              <a:rPr lang="en-US" sz="4000" b="1" dirty="0"/>
              <a:t>An FPGA-Based Open Platform for Ultrasound </a:t>
            </a:r>
            <a:r>
              <a:rPr lang="en-US" sz="4000" b="1" dirty="0" err="1"/>
              <a:t>Biomicroscopy</a:t>
            </a:r>
            <a:r>
              <a:rPr lang="en-US" sz="4000" b="1" dirty="0"/>
              <a:t>.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85792" y="2967869"/>
            <a:ext cx="7858035" cy="774700"/>
          </a:xfrm>
        </p:spPr>
        <p:txBody>
          <a:bodyPr/>
          <a:lstStyle/>
          <a:p>
            <a:r>
              <a:rPr lang="en-US" dirty="0"/>
              <a:t>W. </a:t>
            </a:r>
            <a:r>
              <a:rPr lang="en-US" dirty="0" err="1"/>
              <a:t>Qiu</a:t>
            </a:r>
            <a:r>
              <a:rPr lang="en-US" dirty="0"/>
              <a:t>, Y. Yu, F. K. Tsang and L. Sun, "An FPGA-based open platform for ultrasound </a:t>
            </a:r>
            <a:r>
              <a:rPr lang="en-US" dirty="0" err="1"/>
              <a:t>biomicroscopy</a:t>
            </a:r>
            <a:r>
              <a:rPr lang="en-US" dirty="0"/>
              <a:t>," in </a:t>
            </a:r>
            <a:r>
              <a:rPr lang="en-US" i="1" dirty="0"/>
              <a:t>IEEE Transactions on </a:t>
            </a:r>
            <a:r>
              <a:rPr lang="en-US" i="1" dirty="0" err="1"/>
              <a:t>Ultrasonics</a:t>
            </a:r>
            <a:r>
              <a:rPr lang="en-US" i="1" dirty="0"/>
              <a:t>, Ferroelectrics, and Frequency Control</a:t>
            </a:r>
            <a:r>
              <a:rPr lang="en-US" dirty="0"/>
              <a:t>, vol. 59, no. 7, pp. 1432-1442, July 2012.</a:t>
            </a:r>
            <a:endParaRPr lang="en-US" sz="20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28FFEF8-8D5B-4039-96D7-156C70E18C0D}"/>
              </a:ext>
            </a:extLst>
          </p:cNvPr>
          <p:cNvSpPr txBox="1">
            <a:spLocks/>
          </p:cNvSpPr>
          <p:nvPr/>
        </p:nvSpPr>
        <p:spPr bwMode="auto">
          <a:xfrm>
            <a:off x="642982" y="4893880"/>
            <a:ext cx="7858035" cy="774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12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9144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1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1371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8288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sz="2200" dirty="0"/>
            </a:br>
            <a:r>
              <a:rPr lang="en-US" sz="2200" dirty="0"/>
              <a:t>Anusha Swarup, ECE Graduate Student</a:t>
            </a:r>
            <a:br>
              <a:rPr lang="en-US" sz="2200" dirty="0"/>
            </a:br>
            <a:r>
              <a:rPr lang="en-US" sz="2200" dirty="0"/>
              <a:t>&amp; Medini J. Aradhya, ECE Graduate Student.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819CE-AD86-4707-8197-72CE36E135DF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1/48</a:t>
            </a:r>
          </a:p>
        </p:txBody>
      </p:sp>
    </p:spTree>
    <p:extLst>
      <p:ext uri="{BB962C8B-B14F-4D97-AF65-F5344CB8AC3E}">
        <p14:creationId xmlns:p14="http://schemas.microsoft.com/office/powerpoint/2010/main" val="421570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691449"/>
            <a:ext cx="8457913" cy="1015871"/>
          </a:xfrm>
        </p:spPr>
        <p:txBody>
          <a:bodyPr/>
          <a:lstStyle/>
          <a:p>
            <a:pPr algn="ctr"/>
            <a:r>
              <a:rPr lang="en-US" dirty="0"/>
              <a:t>The Open(FPGA Based) UBM Platform.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56898" y="1563483"/>
            <a:ext cx="8259235" cy="3731034"/>
          </a:xfrm>
        </p:spPr>
        <p:txBody>
          <a:bodyPr/>
          <a:lstStyle/>
          <a:p>
            <a:r>
              <a:rPr lang="en-US" dirty="0"/>
              <a:t>An FPGA serves as the core processor and replaces hardware circuitry </a:t>
            </a:r>
          </a:p>
          <a:p>
            <a:r>
              <a:rPr lang="en-US" dirty="0"/>
              <a:t>Both B-mode imaging and directional pulsed-wave (PW) Doppler can be realized on this platform. </a:t>
            </a:r>
          </a:p>
          <a:p>
            <a:r>
              <a:rPr lang="en-US" dirty="0"/>
              <a:t>A high-frequency digital quadrature demodulation algorithm using the Hilbert transform was implemented to achieve fast and accurate PW Doppler profiling. </a:t>
            </a:r>
          </a:p>
          <a:p>
            <a:r>
              <a:rPr lang="en-US" dirty="0"/>
              <a:t>A coordinated rotation digital computer (</a:t>
            </a:r>
            <a:r>
              <a:rPr lang="en-US" dirty="0" err="1"/>
              <a:t>Cordic</a:t>
            </a:r>
            <a:r>
              <a:rPr lang="en-US" dirty="0"/>
              <a:t>) algorithm was employed for envelope detection together with Hilbert transform.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BA547-5B1C-4AC1-B1FD-9251A845FFA0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10/48</a:t>
            </a:r>
          </a:p>
        </p:txBody>
      </p:sp>
    </p:spTree>
    <p:extLst>
      <p:ext uri="{BB962C8B-B14F-4D97-AF65-F5344CB8AC3E}">
        <p14:creationId xmlns:p14="http://schemas.microsoft.com/office/powerpoint/2010/main" val="17680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72995" y="1195536"/>
            <a:ext cx="4013313" cy="3731034"/>
          </a:xfrm>
        </p:spPr>
        <p:txBody>
          <a:bodyPr/>
          <a:lstStyle/>
          <a:p>
            <a:r>
              <a:rPr lang="en-US" dirty="0"/>
              <a:t>low-noise, high-speed analog electronics were used for high SNR and high sensitivity.</a:t>
            </a:r>
          </a:p>
          <a:p>
            <a:r>
              <a:rPr lang="en-US" dirty="0"/>
              <a:t>A 64-bit PCI bus was used for high-speed data transmission interface for image data/ Raw RF data transfer to a computer through direct memory access operation. </a:t>
            </a:r>
          </a:p>
          <a:p>
            <a:r>
              <a:rPr lang="en-US" dirty="0"/>
              <a:t>All components were incorporated onto a single printed circuit board (PCB) for compactness and cost-effectiveness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2A5C0-9DA1-4B41-A590-C085532B97A8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7FD22-C2BF-40FC-9C47-FE74774E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31" y="1507524"/>
            <a:ext cx="4877674" cy="392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505421" y="810064"/>
            <a:ext cx="7556500" cy="751295"/>
          </a:xfrm>
        </p:spPr>
        <p:txBody>
          <a:bodyPr/>
          <a:lstStyle/>
          <a:p>
            <a:pPr algn="ctr"/>
            <a:r>
              <a:rPr lang="en-US" dirty="0"/>
              <a:t>Schematic for Open UBM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4294967295"/>
          </p:nvPr>
        </p:nvSpPr>
        <p:spPr>
          <a:xfrm>
            <a:off x="793750" y="1452314"/>
            <a:ext cx="7556500" cy="36315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E7494-69BC-4322-9B21-6115648F7B77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3008E-3949-47CD-83FD-D9DFC9F0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351"/>
            <a:ext cx="9144000" cy="38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01871"/>
            <a:ext cx="8225582" cy="4454258"/>
          </a:xfrm>
        </p:spPr>
        <p:txBody>
          <a:bodyPr/>
          <a:lstStyle/>
          <a:p>
            <a:r>
              <a:rPr lang="en-US" dirty="0"/>
              <a:t>The algorithms implemented in the FPGA can easily  be adjusted through GUI software for different application requirements. (BPF , ADC DSC etc.) </a:t>
            </a:r>
          </a:p>
          <a:p>
            <a:r>
              <a:rPr lang="en-US" dirty="0"/>
              <a:t>The user can also choose different imaging strategies and reprogram the (B-Mode &amp; PW-Doppler)</a:t>
            </a:r>
          </a:p>
          <a:p>
            <a:r>
              <a:rPr lang="en-US" dirty="0"/>
              <a:t>An external RAM with large capacity and high-speed interface is configured to the FPGA to support programmable applications</a:t>
            </a:r>
          </a:p>
          <a:p>
            <a:r>
              <a:rPr lang="en-US" dirty="0"/>
              <a:t>A 64-bit high-speed PCI interface is employed for real-time imaging and fast RF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5F25-E7EF-49AF-8B8E-52C395B75E71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13/48</a:t>
            </a:r>
          </a:p>
        </p:txBody>
      </p:sp>
    </p:spTree>
    <p:extLst>
      <p:ext uri="{BB962C8B-B14F-4D97-AF65-F5344CB8AC3E}">
        <p14:creationId xmlns:p14="http://schemas.microsoft.com/office/powerpoint/2010/main" val="212474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684883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Front End Electronics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59639"/>
            <a:ext cx="8362536" cy="3731034"/>
          </a:xfrm>
        </p:spPr>
        <p:txBody>
          <a:bodyPr/>
          <a:lstStyle/>
          <a:p>
            <a:r>
              <a:rPr lang="en-US" dirty="0"/>
              <a:t>Quality of the UBM significantly affected </a:t>
            </a:r>
            <a:br>
              <a:rPr lang="en-US" dirty="0"/>
            </a:br>
            <a:r>
              <a:rPr lang="en-US" dirty="0"/>
              <a:t>by Front end electronics. </a:t>
            </a:r>
          </a:p>
          <a:p>
            <a:r>
              <a:rPr lang="en-US" dirty="0"/>
              <a:t>Poor electronic hardware could mean </a:t>
            </a:r>
            <a:br>
              <a:rPr lang="en-US" dirty="0"/>
            </a:br>
            <a:r>
              <a:rPr lang="en-US" dirty="0"/>
              <a:t>more noise which can corrupt the</a:t>
            </a:r>
            <a:br>
              <a:rPr lang="en-US" dirty="0"/>
            </a:br>
            <a:r>
              <a:rPr lang="en-US" dirty="0"/>
              <a:t>images </a:t>
            </a:r>
          </a:p>
          <a:p>
            <a:r>
              <a:rPr lang="en-US" dirty="0"/>
              <a:t>Also, UBM has a weak echo signal so </a:t>
            </a:r>
            <a:br>
              <a:rPr lang="en-US" dirty="0"/>
            </a:br>
            <a:r>
              <a:rPr lang="en-US" dirty="0"/>
              <a:t>distortion in the front end would mean </a:t>
            </a:r>
            <a:br>
              <a:rPr lang="en-US" dirty="0"/>
            </a:br>
            <a:r>
              <a:rPr lang="en-US" dirty="0"/>
              <a:t>that the image cannot be reconstructed. </a:t>
            </a:r>
          </a:p>
          <a:p>
            <a:r>
              <a:rPr lang="en-US" dirty="0"/>
              <a:t>Components used : </a:t>
            </a:r>
            <a:br>
              <a:rPr lang="en-US" dirty="0"/>
            </a:br>
            <a:r>
              <a:rPr lang="en-US" dirty="0"/>
              <a:t>a) Low noise Amplifier ( SMA 231 Tyco Electronics) </a:t>
            </a:r>
            <a:br>
              <a:rPr lang="en-US" dirty="0"/>
            </a:br>
            <a:r>
              <a:rPr lang="en-US" dirty="0"/>
              <a:t>b) Low pass filter ( RLP83+, </a:t>
            </a:r>
            <a:r>
              <a:rPr lang="en-US" dirty="0" err="1"/>
              <a:t>Minicircuits</a:t>
            </a:r>
            <a:r>
              <a:rPr lang="en-US" dirty="0"/>
              <a:t>) Cut off Freq. 93MHz.</a:t>
            </a:r>
            <a:br>
              <a:rPr lang="en-US" dirty="0"/>
            </a:br>
            <a:r>
              <a:rPr lang="en-US" dirty="0"/>
              <a:t>c) Low noise Distortion Amp. (THS 4509 – 2</a:t>
            </a:r>
            <a:r>
              <a:rPr lang="en-US" baseline="30000" dirty="0"/>
              <a:t>nd</a:t>
            </a:r>
            <a:r>
              <a:rPr lang="en-US" dirty="0"/>
              <a:t> stage Amp +20dB Gain) </a:t>
            </a:r>
            <a:br>
              <a:rPr lang="en-US" dirty="0"/>
            </a:br>
            <a:r>
              <a:rPr lang="en-US" dirty="0"/>
              <a:t>     ( also used to convert Single ended signal to differential pair.)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5F25-E7EF-49AF-8B8E-52C395B75E71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14/48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5F25B-2607-42E3-8EA4-E1EA6EBE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054" y="1844711"/>
            <a:ext cx="35623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ADC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16547" y="1359392"/>
            <a:ext cx="8523901" cy="3731034"/>
          </a:xfrm>
        </p:spPr>
        <p:txBody>
          <a:bodyPr/>
          <a:lstStyle/>
          <a:p>
            <a:r>
              <a:rPr lang="en-US" dirty="0"/>
              <a:t>Sampling </a:t>
            </a:r>
            <a:r>
              <a:rPr lang="en-US" dirty="0" err="1"/>
              <a:t>freq</a:t>
            </a:r>
            <a:r>
              <a:rPr lang="en-US" dirty="0"/>
              <a:t> &gt;= 2 * Max Freq. of Echo.  </a:t>
            </a:r>
            <a:br>
              <a:rPr lang="en-US" dirty="0"/>
            </a:br>
            <a:r>
              <a:rPr lang="en-US" dirty="0"/>
              <a:t>(Nyquist Theorem) </a:t>
            </a:r>
          </a:p>
          <a:p>
            <a:r>
              <a:rPr lang="en-US" dirty="0"/>
              <a:t>Components Used : </a:t>
            </a:r>
            <a:br>
              <a:rPr lang="en-US" dirty="0"/>
            </a:br>
            <a:r>
              <a:rPr lang="en-US" dirty="0"/>
              <a:t>A) Single ADC  ( ADS 5517, TI ) Fs = 200MHz.</a:t>
            </a:r>
            <a:br>
              <a:rPr lang="en-US" dirty="0"/>
            </a:br>
            <a:r>
              <a:rPr lang="en-US" dirty="0"/>
              <a:t>B) Clock generator (CDCM61002, Texas Instruments Inc.) </a:t>
            </a:r>
          </a:p>
          <a:p>
            <a:r>
              <a:rPr lang="en-US" dirty="0"/>
              <a:t>After digitization, the digital signal is </a:t>
            </a:r>
            <a:br>
              <a:rPr lang="en-US" dirty="0"/>
            </a:br>
            <a:r>
              <a:rPr lang="en-US" dirty="0"/>
              <a:t>transferred to the FPGA through a </a:t>
            </a:r>
            <a:br>
              <a:rPr lang="en-US" dirty="0"/>
            </a:br>
            <a:r>
              <a:rPr lang="en-US" dirty="0"/>
              <a:t>low-voltage differential signaling (LVDS) bus.</a:t>
            </a:r>
          </a:p>
          <a:p>
            <a:r>
              <a:rPr lang="en-US" dirty="0"/>
              <a:t>An integrated </a:t>
            </a:r>
            <a:r>
              <a:rPr lang="en-US" u="sng" dirty="0"/>
              <a:t>voltage-controlled oscillator </a:t>
            </a:r>
            <a:br>
              <a:rPr lang="en-US" u="sng" dirty="0"/>
            </a:br>
            <a:r>
              <a:rPr lang="en-US" dirty="0"/>
              <a:t>and a </a:t>
            </a:r>
            <a:r>
              <a:rPr lang="en-US" u="sng" dirty="0"/>
              <a:t>low-jitter clock generator</a:t>
            </a:r>
            <a:r>
              <a:rPr lang="en-US" dirty="0"/>
              <a:t>  provided </a:t>
            </a:r>
            <a:br>
              <a:rPr lang="en-US" dirty="0"/>
            </a:br>
            <a:r>
              <a:rPr lang="en-US" dirty="0"/>
              <a:t>an accurate clock source for high-precision</a:t>
            </a:r>
            <a:br>
              <a:rPr lang="en-US" dirty="0"/>
            </a:br>
            <a:r>
              <a:rPr lang="en-US" dirty="0"/>
              <a:t>data acquisition.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15/48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14604-8A6E-491F-98B1-4BEAB25C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43" y="3625293"/>
            <a:ext cx="35147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FPGA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641991"/>
            <a:ext cx="8225582" cy="3731034"/>
          </a:xfrm>
        </p:spPr>
        <p:txBody>
          <a:bodyPr/>
          <a:lstStyle/>
          <a:p>
            <a:r>
              <a:rPr lang="en-US" dirty="0"/>
              <a:t>FPGA Used: Stratix II EP2S60F672I4, Altera Corp.</a:t>
            </a:r>
          </a:p>
          <a:p>
            <a:r>
              <a:rPr lang="en-US" dirty="0"/>
              <a:t>The FPGA has 60 440 equivalent logic elements and 493 user I/O pins. It includes 36 DSP blocks</a:t>
            </a:r>
          </a:p>
          <a:p>
            <a:r>
              <a:rPr lang="en-US" dirty="0"/>
              <a:t>A 64-MB RAM combined with two DDR2 SDRAMs (MT47H16M16, Micron Technology) is used for temporary buffering of data. </a:t>
            </a:r>
          </a:p>
          <a:p>
            <a:r>
              <a:rPr lang="en-US" dirty="0"/>
              <a:t>The image data or raw RF data are transferred to a computer through a 66-MHz 64-bit PCI bus for storage or post-processing.</a:t>
            </a:r>
          </a:p>
          <a:p>
            <a:r>
              <a:rPr lang="en-US" dirty="0"/>
              <a:t>FPGA can be reprogrammed without any hardware circuit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16/48</a:t>
            </a:r>
          </a:p>
        </p:txBody>
      </p:sp>
    </p:spTree>
    <p:extLst>
      <p:ext uri="{BB962C8B-B14F-4D97-AF65-F5344CB8AC3E}">
        <p14:creationId xmlns:p14="http://schemas.microsoft.com/office/powerpoint/2010/main" val="46115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Schematic of Algorithms implemented on FPGA.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BF249-0EA1-472D-ADC7-2098EEFC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328"/>
            <a:ext cx="9144000" cy="39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7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752603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Flexible Digital Scan Conversion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59392"/>
            <a:ext cx="8225582" cy="3731034"/>
          </a:xfrm>
        </p:spPr>
        <p:txBody>
          <a:bodyPr/>
          <a:lstStyle/>
          <a:p>
            <a:r>
              <a:rPr lang="en-US" dirty="0"/>
              <a:t>Image reconstruction depends on the transducer scanning mechanism. </a:t>
            </a:r>
            <a:r>
              <a:rPr lang="en-US" dirty="0" err="1"/>
              <a:t>Eg</a:t>
            </a:r>
            <a:r>
              <a:rPr lang="en-US" dirty="0"/>
              <a:t>: when the transducer is translated in a rotation scan, the ultrasound signal is acquired at different angles in polar coordinates. </a:t>
            </a:r>
            <a:br>
              <a:rPr lang="en-US" dirty="0"/>
            </a:br>
            <a:r>
              <a:rPr lang="en-US" dirty="0"/>
              <a:t>But the ultrasound image, is displayed in Cartesian coordinates on the monitor. </a:t>
            </a:r>
          </a:p>
          <a:p>
            <a:r>
              <a:rPr lang="en-US" dirty="0"/>
              <a:t>Therefore, scan conversion from polar to Cartesian coordinates is needed for accurate visualization.</a:t>
            </a:r>
          </a:p>
          <a:p>
            <a:r>
              <a:rPr lang="en-US" dirty="0"/>
              <a:t>A high-speed DSC with linear interpolation is needed. </a:t>
            </a:r>
          </a:p>
          <a:p>
            <a:r>
              <a:rPr lang="en-US" dirty="0"/>
              <a:t>However, DSC for large images requires enormous RAM which is limited in the FPGA.</a:t>
            </a:r>
          </a:p>
          <a:p>
            <a:r>
              <a:rPr lang="en-US" dirty="0"/>
              <a:t> Therefore method based on high-speed DDR2 SDRAM is proposed in this 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18/48</a:t>
            </a:r>
          </a:p>
        </p:txBody>
      </p:sp>
    </p:spTree>
    <p:extLst>
      <p:ext uri="{BB962C8B-B14F-4D97-AF65-F5344CB8AC3E}">
        <p14:creationId xmlns:p14="http://schemas.microsoft.com/office/powerpoint/2010/main" val="7628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752603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Flexible Digital Scan Conversion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19/48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D2FDCB-6081-43FB-A700-39473349673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79181" y="1563687"/>
            <a:ext cx="8209711" cy="44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C47A-A4D3-B845-8C26-1EC74EBE35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5970" y="1361519"/>
            <a:ext cx="8225582" cy="3731034"/>
          </a:xfrm>
        </p:spPr>
        <p:txBody>
          <a:bodyPr/>
          <a:lstStyle/>
          <a:p>
            <a:r>
              <a:rPr lang="en-US" dirty="0"/>
              <a:t>Published in IEEE Transactions on </a:t>
            </a:r>
            <a:r>
              <a:rPr lang="en-US" dirty="0" err="1"/>
              <a:t>Ultrasonics</a:t>
            </a:r>
            <a:r>
              <a:rPr lang="en-US" dirty="0"/>
              <a:t>, Ferroelectrics, and Frequency Control. ( Volume: 59 , Issue: 7 , July 2012 )</a:t>
            </a:r>
          </a:p>
          <a:p>
            <a:r>
              <a:rPr lang="en-US" dirty="0"/>
              <a:t>Authors from Department of Health Technology and Informatics, </a:t>
            </a:r>
            <a:br>
              <a:rPr lang="en-US" dirty="0"/>
            </a:br>
            <a:r>
              <a:rPr lang="en-US" dirty="0"/>
              <a:t>The Hong Kong Polytechnic University, Hong Kong SAR, China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0E614-AEB1-4774-B1D9-E622CAE100D1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2/48</a:t>
            </a:r>
          </a:p>
        </p:txBody>
      </p:sp>
    </p:spTree>
    <p:extLst>
      <p:ext uri="{BB962C8B-B14F-4D97-AF65-F5344CB8AC3E}">
        <p14:creationId xmlns:p14="http://schemas.microsoft.com/office/powerpoint/2010/main" val="142324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92" y="626120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Digital Quadrature Demodulation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134055"/>
            <a:ext cx="8225582" cy="3731034"/>
          </a:xfrm>
        </p:spPr>
        <p:txBody>
          <a:bodyPr/>
          <a:lstStyle/>
          <a:p>
            <a:r>
              <a:rPr lang="en-US" dirty="0"/>
              <a:t>PW Doppler Circuits generally involve a lot of components on the hardware level that causes introduction of noise into the system, which affects the quality of the image being processed. </a:t>
            </a:r>
          </a:p>
          <a:p>
            <a:r>
              <a:rPr lang="en-US" u="sng" dirty="0"/>
              <a:t>Complete digital implementation </a:t>
            </a:r>
            <a:r>
              <a:rPr lang="en-US" dirty="0"/>
              <a:t>of PW Doppler has many advantages, such as low noise, stability, flexibility, and small size.</a:t>
            </a:r>
          </a:p>
          <a:p>
            <a:r>
              <a:rPr lang="en-US" dirty="0"/>
              <a:t>Here, Hilbert transform is used for precise I/Q acquisition.</a:t>
            </a:r>
          </a:p>
          <a:p>
            <a:r>
              <a:rPr lang="en-US" dirty="0"/>
              <a:t>Two separate RAMs are employed to buffer the I/Q data for Doppler gate selection. </a:t>
            </a:r>
          </a:p>
          <a:p>
            <a:r>
              <a:rPr lang="en-US" dirty="0"/>
              <a:t>One data point is chosen corresponding to the depth at which the Doppler signal is interrogated. </a:t>
            </a:r>
          </a:p>
          <a:p>
            <a:r>
              <a:rPr lang="en-US" dirty="0"/>
              <a:t>Afterward, a train of such data points is collected and transferred to the spectrum extraction module for flow velocity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20/48</a:t>
            </a:r>
          </a:p>
        </p:txBody>
      </p:sp>
    </p:spTree>
    <p:extLst>
      <p:ext uri="{BB962C8B-B14F-4D97-AF65-F5344CB8AC3E}">
        <p14:creationId xmlns:p14="http://schemas.microsoft.com/office/powerpoint/2010/main" val="3012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49" y="680236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Spectrum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33072"/>
            <a:ext cx="8523900" cy="3731034"/>
          </a:xfrm>
        </p:spPr>
        <p:txBody>
          <a:bodyPr/>
          <a:lstStyle/>
          <a:p>
            <a:r>
              <a:rPr lang="en-US" dirty="0"/>
              <a:t>Spectral analysis is conducted to estimate the flow velocity and the blood flow pattern</a:t>
            </a:r>
          </a:p>
          <a:p>
            <a:r>
              <a:rPr lang="en-US" dirty="0"/>
              <a:t>Fourier Transform is employed to perform Spectral Analysis (CFFT)  (Get the frequency spectrum of windowed data )</a:t>
            </a:r>
          </a:p>
          <a:p>
            <a:r>
              <a:rPr lang="en-US" dirty="0"/>
              <a:t>Afterward, the results are transferred to the computer through the PCI interface for display and storage.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21/48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38A4A-2806-42CA-975E-203BD9FF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" y="3742028"/>
            <a:ext cx="8126438" cy="26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Evaluation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641991"/>
            <a:ext cx="8225582" cy="3731034"/>
          </a:xfrm>
        </p:spPr>
        <p:txBody>
          <a:bodyPr/>
          <a:lstStyle/>
          <a:p>
            <a:r>
              <a:rPr lang="en-US" b="1" i="1" u="sng" dirty="0"/>
              <a:t>A. Performance of Front-End Electronics</a:t>
            </a:r>
            <a:br>
              <a:rPr lang="en-US" i="1" dirty="0"/>
            </a:br>
            <a:r>
              <a:rPr lang="en-US" dirty="0"/>
              <a:t>The spectrum analyzer was used to receive and analyze the amplified signal in different frequencies sent by the signal generator and processed by the front-end electronics</a:t>
            </a:r>
          </a:p>
          <a:p>
            <a:r>
              <a:rPr lang="en-US" dirty="0"/>
              <a:t>Fig shows the system gain</a:t>
            </a:r>
            <a:br>
              <a:rPr lang="en-US" dirty="0"/>
            </a:br>
            <a:r>
              <a:rPr lang="en-US" dirty="0"/>
              <a:t> as a function of frequency.</a:t>
            </a:r>
            <a:br>
              <a:rPr lang="en-US" dirty="0"/>
            </a:br>
            <a:r>
              <a:rPr lang="en-US" dirty="0"/>
              <a:t>The front-end electronics</a:t>
            </a:r>
            <a:br>
              <a:rPr lang="en-US" dirty="0"/>
            </a:br>
            <a:r>
              <a:rPr lang="en-US" dirty="0"/>
              <a:t>shows a good flatness of gain</a:t>
            </a:r>
          </a:p>
          <a:p>
            <a:r>
              <a:rPr lang="en-US" dirty="0"/>
              <a:t>with fluctuations smaller than </a:t>
            </a:r>
            <a:br>
              <a:rPr lang="en-US" dirty="0"/>
            </a:br>
            <a:r>
              <a:rPr lang="en-US" dirty="0"/>
              <a:t>+-1.2 dB in the range from</a:t>
            </a:r>
            <a:br>
              <a:rPr lang="en-US" dirty="0"/>
            </a:br>
            <a:r>
              <a:rPr lang="en-US" dirty="0"/>
              <a:t>10 to 90 </a:t>
            </a:r>
            <a:r>
              <a:rPr lang="en-US" dirty="0" err="1"/>
              <a:t>MHz.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DDC69-6B0B-4672-9FFF-07D953C2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97" y="3060115"/>
            <a:ext cx="4352553" cy="27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48" y="71614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Evaluation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9207" y="1259695"/>
            <a:ext cx="8225582" cy="3731034"/>
          </a:xfrm>
        </p:spPr>
        <p:txBody>
          <a:bodyPr/>
          <a:lstStyle/>
          <a:p>
            <a:r>
              <a:rPr lang="en-US" b="1" i="1" u="sng" dirty="0"/>
              <a:t>B. Performance of BPF</a:t>
            </a:r>
            <a:br>
              <a:rPr lang="en-US" i="1" dirty="0"/>
            </a:br>
            <a:r>
              <a:rPr lang="en-US" dirty="0"/>
              <a:t>The performance of the digital BPF was tested by sending</a:t>
            </a:r>
            <a:br>
              <a:rPr lang="en-US" dirty="0"/>
            </a:br>
            <a:r>
              <a:rPr lang="en-US" dirty="0"/>
              <a:t>twenty cycles of a 50-μV sinusoidal signals using a function generator.</a:t>
            </a:r>
          </a:p>
          <a:p>
            <a:r>
              <a:rPr lang="en-US" dirty="0"/>
              <a:t>The unprocessed raw RF data and the data processed by the BPF were transferred to the PC. </a:t>
            </a:r>
            <a:br>
              <a:rPr lang="en-US" dirty="0"/>
            </a:br>
            <a:r>
              <a:rPr lang="en-US" dirty="0"/>
              <a:t>It can be seen that the SNR after the BPF is significantly improved.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23/48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72118-B01A-42A8-82B5-E79A2F2E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99" y="3553033"/>
            <a:ext cx="6785401" cy="31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48" y="71614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Evaluation and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59207" y="1259695"/>
            <a:ext cx="8225582" cy="3731034"/>
          </a:xfrm>
        </p:spPr>
        <p:txBody>
          <a:bodyPr/>
          <a:lstStyle/>
          <a:p>
            <a:r>
              <a:rPr lang="en-US" b="1" i="1" u="sng" dirty="0"/>
              <a:t>C. Testing of Imaging Speed</a:t>
            </a:r>
          </a:p>
          <a:p>
            <a:r>
              <a:rPr lang="en-US" dirty="0"/>
              <a:t>To evaluate the image processing and data transfer speed of the platform, a burst of 50-MHz sinusoidal signal with high pulse repetition frequency was generated and sent to the platform. </a:t>
            </a:r>
          </a:p>
          <a:p>
            <a:r>
              <a:rPr lang="en-US" dirty="0"/>
              <a:t>A frame counter in the FPGA calculated the speed of the </a:t>
            </a:r>
            <a:r>
              <a:rPr lang="en-US" dirty="0" err="1"/>
              <a:t>platformin</a:t>
            </a:r>
            <a:r>
              <a:rPr lang="en-US" dirty="0"/>
              <a:t> terms of the number of processed images per second.</a:t>
            </a:r>
          </a:p>
          <a:p>
            <a:r>
              <a:rPr lang="en-US" dirty="0"/>
              <a:t>The test result showed that the platform could process more than 500 images (486 × 486 pixels) per second.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24/48</a:t>
            </a:r>
          </a:p>
        </p:txBody>
      </p:sp>
    </p:spTree>
    <p:extLst>
      <p:ext uri="{BB962C8B-B14F-4D97-AF65-F5344CB8AC3E}">
        <p14:creationId xmlns:p14="http://schemas.microsoft.com/office/powerpoint/2010/main" val="385813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8656-26A4-4DD1-AFD6-A36A1099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87635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Evaluation and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29B9D-636B-4578-8FA2-373BBD0414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563483"/>
            <a:ext cx="3267948" cy="3731034"/>
          </a:xfrm>
        </p:spPr>
        <p:txBody>
          <a:bodyPr/>
          <a:lstStyle/>
          <a:p>
            <a:r>
              <a:rPr lang="en-US" b="1" i="1" u="sng" dirty="0"/>
              <a:t>D. Pulse Wave Doppler</a:t>
            </a:r>
          </a:p>
          <a:p>
            <a:r>
              <a:rPr lang="en-US" dirty="0"/>
              <a:t>The cyclic pattern of the spectrogram correlated well to the heartbeat of the subject. The heart rate of 80 beats/ min measured from the spectrogram agreed with the heart rate of 78 beats/min of the subject.</a:t>
            </a:r>
            <a:br>
              <a:rPr lang="en-US" i="1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9EAB0-FC73-48F8-937E-C463C04A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09" y="1445904"/>
            <a:ext cx="4526647" cy="52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774" y="1655041"/>
            <a:ext cx="8265226" cy="1214416"/>
          </a:xfrm>
        </p:spPr>
        <p:txBody>
          <a:bodyPr/>
          <a:lstStyle/>
          <a:p>
            <a:r>
              <a:rPr lang="en-US" dirty="0"/>
              <a:t>Low Complex, Programmable FPGA based 8-Channel Ultrasound Transmitter for Medical Imaging Researchers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8773" y="4132614"/>
            <a:ext cx="8265225" cy="77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C. </a:t>
            </a:r>
            <a:r>
              <a:rPr lang="en-US" dirty="0" err="1">
                <a:solidFill>
                  <a:schemeClr val="bg1"/>
                </a:solidFill>
              </a:rPr>
              <a:t>Dusa</a:t>
            </a:r>
            <a:r>
              <a:rPr lang="en-US" dirty="0">
                <a:solidFill>
                  <a:schemeClr val="bg1"/>
                </a:solidFill>
              </a:rPr>
              <a:t>, P. Rajalakshmi, S. Puli, U. B. Desai and S. N. Merchant, "Low complex, programmable FPGA based 8-channel ultrasound transmitter for medical imaging researches," 2014 IEEE 16th International Conference on e-Health Networking, Applications and Services (</a:t>
            </a:r>
            <a:r>
              <a:rPr lang="en-US" dirty="0" err="1">
                <a:solidFill>
                  <a:schemeClr val="bg1"/>
                </a:solidFill>
              </a:rPr>
              <a:t>Healthcom</a:t>
            </a:r>
            <a:r>
              <a:rPr lang="en-US" dirty="0">
                <a:solidFill>
                  <a:schemeClr val="bg1"/>
                </a:solidFill>
              </a:rPr>
              <a:t>), Natal, 2014, pp. </a:t>
            </a:r>
            <a:r>
              <a:rPr lang="en-US" dirty="0"/>
              <a:t>25</a:t>
            </a:r>
            <a:r>
              <a:rPr lang="en-US" dirty="0">
                <a:solidFill>
                  <a:schemeClr val="bg1"/>
                </a:solidFill>
              </a:rPr>
              <a:t>2-256.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FD91C-20C2-420F-B96A-265732110C7D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26/48</a:t>
            </a:r>
          </a:p>
        </p:txBody>
      </p:sp>
    </p:spTree>
    <p:extLst>
      <p:ext uri="{BB962C8B-B14F-4D97-AF65-F5344CB8AC3E}">
        <p14:creationId xmlns:p14="http://schemas.microsoft.com/office/powerpoint/2010/main" val="299296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C47A-A4D3-B845-8C26-1EC74EBE35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5970" y="1361519"/>
            <a:ext cx="8225582" cy="3731034"/>
          </a:xfrm>
        </p:spPr>
        <p:txBody>
          <a:bodyPr/>
          <a:lstStyle/>
          <a:p>
            <a:r>
              <a:rPr lang="en-US" dirty="0"/>
              <a:t>Researchers from the Indian Institute of Technology, Bombay</a:t>
            </a:r>
          </a:p>
          <a:p>
            <a:r>
              <a:rPr lang="en-US" dirty="0"/>
              <a:t>IEEE 16th International Conference on e-Health Networking, Applications and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A9DF-6776-45CE-8BCA-49DDA3DA7A72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27/48</a:t>
            </a:r>
          </a:p>
        </p:txBody>
      </p:sp>
    </p:spTree>
    <p:extLst>
      <p:ext uri="{BB962C8B-B14F-4D97-AF65-F5344CB8AC3E}">
        <p14:creationId xmlns:p14="http://schemas.microsoft.com/office/powerpoint/2010/main" val="368117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6"/>
            <a:ext cx="8225582" cy="72012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7AE-8C29-B248-AAC6-9A35072813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911928"/>
            <a:ext cx="5562293" cy="3629845"/>
          </a:xfrm>
        </p:spPr>
        <p:txBody>
          <a:bodyPr/>
          <a:lstStyle/>
          <a:p>
            <a:r>
              <a:rPr lang="en-US" dirty="0"/>
              <a:t>Ultrasounds are sound waves with frequencies higher than the upper audible limit of human hearing.</a:t>
            </a:r>
          </a:p>
          <a:p>
            <a:r>
              <a:rPr lang="en-US" dirty="0"/>
              <a:t>Not different from "normal" sound in its physical properties</a:t>
            </a:r>
          </a:p>
          <a:p>
            <a:r>
              <a:rPr lang="en-US" dirty="0"/>
              <a:t>Frequency - 20 kHz up to several gigahertz.</a:t>
            </a:r>
          </a:p>
          <a:p>
            <a:r>
              <a:rPr lang="en-US" dirty="0"/>
              <a:t>Applications: Detect objects and measure distances. 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85E0B-3342-1D45-AA0A-48225BAC4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1" r="18957"/>
          <a:stretch/>
        </p:blipFill>
        <p:spPr bwMode="auto">
          <a:xfrm>
            <a:off x="5728548" y="2295942"/>
            <a:ext cx="3087584" cy="37306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A256B-FDE8-4065-B133-0846557035CF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28/48</a:t>
            </a:r>
          </a:p>
        </p:txBody>
      </p:sp>
    </p:spTree>
    <p:extLst>
      <p:ext uri="{BB962C8B-B14F-4D97-AF65-F5344CB8AC3E}">
        <p14:creationId xmlns:p14="http://schemas.microsoft.com/office/powerpoint/2010/main" val="31795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6"/>
            <a:ext cx="8225582" cy="720122"/>
          </a:xfrm>
        </p:spPr>
        <p:txBody>
          <a:bodyPr/>
          <a:lstStyle/>
          <a:p>
            <a:r>
              <a:rPr lang="en-US" dirty="0"/>
              <a:t>Ultrasound in Medicine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7AE-8C29-B248-AAC6-9A35072813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Ultrasound systems can generate images of internal organs and structures, map blood flow and tissue motion, and provide highly accurate blood velocity information</a:t>
            </a:r>
          </a:p>
          <a:p>
            <a:r>
              <a:rPr lang="en-US" dirty="0"/>
              <a:t>It is radiation-free, patient-friendly and less expensive</a:t>
            </a:r>
          </a:p>
          <a:p>
            <a:r>
              <a:rPr lang="en-US" dirty="0"/>
              <a:t>The adoption of this modality by all categories of hospitals and other health care institutions has given rise to new designs and market opportunities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CBBF5-315E-4568-909A-9DEE3BA26C74}"/>
              </a:ext>
            </a:extLst>
          </p:cNvPr>
          <p:cNvSpPr txBox="1"/>
          <p:nvPr/>
        </p:nvSpPr>
        <p:spPr>
          <a:xfrm>
            <a:off x="7904178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29/48</a:t>
            </a:r>
          </a:p>
        </p:txBody>
      </p:sp>
    </p:spTree>
    <p:extLst>
      <p:ext uri="{BB962C8B-B14F-4D97-AF65-F5344CB8AC3E}">
        <p14:creationId xmlns:p14="http://schemas.microsoft.com/office/powerpoint/2010/main" val="33864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/>
        </p:nvSpPr>
        <p:spPr bwMode="auto">
          <a:xfrm>
            <a:off x="793751" y="838522"/>
            <a:ext cx="7556499" cy="774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12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9144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1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13716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828800" indent="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None/>
              <a:defRPr sz="9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9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itle 2"/>
          <p:cNvSpPr>
            <a:spLocks noGrp="1"/>
          </p:cNvSpPr>
          <p:nvPr/>
        </p:nvSpPr>
        <p:spPr bwMode="auto">
          <a:xfrm>
            <a:off x="793750" y="29940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accent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/>
        </p:nvSpPr>
        <p:spPr bwMode="auto">
          <a:xfrm>
            <a:off x="793750" y="1613222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33600" y="838522"/>
            <a:ext cx="8816132" cy="888687"/>
          </a:xfrm>
        </p:spPr>
        <p:txBody>
          <a:bodyPr/>
          <a:lstStyle/>
          <a:p>
            <a:pPr algn="ctr"/>
            <a:r>
              <a:rPr lang="en-US" dirty="0"/>
              <a:t>Introduction to what is discussed :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BCE7A06-6EAD-4F4C-8173-A4A17418A74D}"/>
              </a:ext>
            </a:extLst>
          </p:cNvPr>
          <p:cNvSpPr txBox="1">
            <a:spLocks/>
          </p:cNvSpPr>
          <p:nvPr/>
        </p:nvSpPr>
        <p:spPr bwMode="auto">
          <a:xfrm>
            <a:off x="233600" y="1499236"/>
            <a:ext cx="8475394" cy="36315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Application : Use of Ultrasound </a:t>
            </a:r>
            <a:r>
              <a:rPr lang="en-US" dirty="0" err="1"/>
              <a:t>Biomicroscopy</a:t>
            </a:r>
            <a:r>
              <a:rPr lang="en-US" dirty="0"/>
              <a:t> (UBM) for preclinical studies in small animal models. </a:t>
            </a:r>
          </a:p>
          <a:p>
            <a:pPr defTabSz="914400"/>
            <a:r>
              <a:rPr lang="en-US" dirty="0"/>
              <a:t>Need for reconfigurable platform to accommodate the requirements of each study.</a:t>
            </a:r>
          </a:p>
          <a:p>
            <a:pPr defTabSz="914400"/>
            <a:r>
              <a:rPr lang="en-US" dirty="0"/>
              <a:t>This paper presents the development of an open UBM platform based on an FPGA ( Field Programmable Gate Array) that is embedded on a PCB to achieve </a:t>
            </a:r>
            <a:br>
              <a:rPr lang="en-US" dirty="0"/>
            </a:br>
            <a:r>
              <a:rPr lang="en-US" dirty="0"/>
              <a:t>a) B-Mode Imaging </a:t>
            </a:r>
            <a:br>
              <a:rPr lang="en-US" dirty="0"/>
            </a:br>
            <a:r>
              <a:rPr lang="en-US" dirty="0"/>
              <a:t>b) Pulse Wave Doppler.</a:t>
            </a:r>
          </a:p>
          <a:p>
            <a:pPr defTabSz="914400"/>
            <a:r>
              <a:rPr lang="en-US" dirty="0"/>
              <a:t>Most functions are achieved by the reprogrammable FPGA.</a:t>
            </a:r>
          </a:p>
          <a:p>
            <a:pPr defTabSz="914400"/>
            <a:r>
              <a:rPr lang="en-US" dirty="0"/>
              <a:t>Structure of the all inclusive PCB.  </a:t>
            </a:r>
            <a:br>
              <a:rPr lang="en-US" dirty="0"/>
            </a:br>
            <a:r>
              <a:rPr lang="en-US" dirty="0"/>
              <a:t>  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AA480-7C12-4CC3-904E-3240A796D05F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3/48</a:t>
            </a:r>
          </a:p>
        </p:txBody>
      </p:sp>
    </p:spTree>
    <p:extLst>
      <p:ext uri="{BB962C8B-B14F-4D97-AF65-F5344CB8AC3E}">
        <p14:creationId xmlns:p14="http://schemas.microsoft.com/office/powerpoint/2010/main" val="28199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6"/>
            <a:ext cx="8225582" cy="720122"/>
          </a:xfrm>
        </p:spPr>
        <p:txBody>
          <a:bodyPr/>
          <a:lstStyle/>
          <a:p>
            <a:r>
              <a:rPr lang="en-US" dirty="0"/>
              <a:t>Ultrasound Imaging Systems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7AE-8C29-B248-AAC6-9A35072813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288446"/>
            <a:ext cx="8225582" cy="3731034"/>
          </a:xfrm>
        </p:spPr>
        <p:txBody>
          <a:bodyPr/>
          <a:lstStyle/>
          <a:p>
            <a:r>
              <a:rPr lang="en-US" b="1" u="sng" dirty="0"/>
              <a:t>Basic Principle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Transmit ultrasound burst signal into the area of interest </a:t>
            </a:r>
          </a:p>
          <a:p>
            <a:pPr lvl="1"/>
            <a:r>
              <a:rPr lang="en-US" dirty="0"/>
              <a:t>receive echoes</a:t>
            </a:r>
          </a:p>
          <a:p>
            <a:pPr lvl="1"/>
            <a:r>
              <a:rPr lang="en-US" dirty="0"/>
              <a:t>process for imaging</a:t>
            </a:r>
          </a:p>
          <a:p>
            <a:r>
              <a:rPr lang="en-US" dirty="0"/>
              <a:t>Using a Digital Transmit (Tx) Beamformer Module</a:t>
            </a:r>
          </a:p>
          <a:p>
            <a:r>
              <a:rPr lang="en-US" dirty="0"/>
              <a:t>“Closed” architecture provides researchers with limited access to the ultrasound transmit module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79544-9057-452D-8C88-6018DBCB06DF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30/48</a:t>
            </a:r>
          </a:p>
        </p:txBody>
      </p:sp>
    </p:spTree>
    <p:extLst>
      <p:ext uri="{BB962C8B-B14F-4D97-AF65-F5344CB8AC3E}">
        <p14:creationId xmlns:p14="http://schemas.microsoft.com/office/powerpoint/2010/main" val="19461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1191806"/>
            <a:ext cx="8225582" cy="720122"/>
          </a:xfrm>
        </p:spPr>
        <p:txBody>
          <a:bodyPr/>
          <a:lstStyle/>
          <a:p>
            <a:r>
              <a:rPr lang="en-US" dirty="0"/>
              <a:t>Ultrasound System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7AE-8C29-B248-AAC6-9A35072813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system architecture consists of:</a:t>
            </a:r>
          </a:p>
          <a:p>
            <a:pPr lvl="1"/>
            <a:r>
              <a:rPr lang="en-US" dirty="0"/>
              <a:t>Transducer array,</a:t>
            </a:r>
          </a:p>
          <a:p>
            <a:pPr lvl="1"/>
            <a:r>
              <a:rPr lang="en-US" dirty="0"/>
              <a:t>High Voltage (HV) pulsar</a:t>
            </a:r>
          </a:p>
          <a:p>
            <a:pPr lvl="1"/>
            <a:r>
              <a:rPr lang="en-US" dirty="0"/>
              <a:t>Digital Tx Beamformer,</a:t>
            </a:r>
          </a:p>
          <a:p>
            <a:pPr lvl="1"/>
            <a:r>
              <a:rPr lang="en-US" dirty="0"/>
              <a:t>FPGA device</a:t>
            </a:r>
          </a:p>
          <a:p>
            <a:pPr lvl="1"/>
            <a:r>
              <a:rPr lang="en-US" dirty="0"/>
              <a:t>User Interface, </a:t>
            </a:r>
          </a:p>
          <a:p>
            <a:pPr lvl="1"/>
            <a:r>
              <a:rPr lang="en-US" dirty="0"/>
              <a:t>Analog Front End (AFE) </a:t>
            </a:r>
          </a:p>
          <a:p>
            <a:pPr lvl="1"/>
            <a:r>
              <a:rPr lang="en-US" dirty="0"/>
              <a:t>Signal Processing Modules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04B33F-914E-5442-9445-C45949F8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95" y="2791805"/>
            <a:ext cx="5222165" cy="29840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2798FF-C98C-FA42-ADE2-F0D49BDBB151}"/>
              </a:ext>
            </a:extLst>
          </p:cNvPr>
          <p:cNvSpPr/>
          <p:nvPr/>
        </p:nvSpPr>
        <p:spPr>
          <a:xfrm>
            <a:off x="6709559" y="4072748"/>
            <a:ext cx="1235033" cy="20237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E4701A-A026-B14D-82EA-8D6A1DA8CC04}"/>
              </a:ext>
            </a:extLst>
          </p:cNvPr>
          <p:cNvSpPr/>
          <p:nvPr/>
        </p:nvSpPr>
        <p:spPr>
          <a:xfrm>
            <a:off x="3724595" y="3480916"/>
            <a:ext cx="825336" cy="155422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CCEF16-8022-BC44-A545-7C727A5BCD80}"/>
              </a:ext>
            </a:extLst>
          </p:cNvPr>
          <p:cNvSpPr/>
          <p:nvPr/>
        </p:nvSpPr>
        <p:spPr>
          <a:xfrm>
            <a:off x="4633357" y="3839689"/>
            <a:ext cx="1235033" cy="888326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FA842-E649-1544-9CC3-0FA6562D75AB}"/>
              </a:ext>
            </a:extLst>
          </p:cNvPr>
          <p:cNvSpPr/>
          <p:nvPr/>
        </p:nvSpPr>
        <p:spPr>
          <a:xfrm>
            <a:off x="5450777" y="4887650"/>
            <a:ext cx="1235033" cy="78519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F7AD90-62EC-1148-A2B3-C0181E969A13}"/>
              </a:ext>
            </a:extLst>
          </p:cNvPr>
          <p:cNvSpPr/>
          <p:nvPr/>
        </p:nvSpPr>
        <p:spPr>
          <a:xfrm>
            <a:off x="6547235" y="4881000"/>
            <a:ext cx="1147976" cy="78519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31EB71-8D90-6841-9EEA-940792B21420}"/>
              </a:ext>
            </a:extLst>
          </p:cNvPr>
          <p:cNvSpPr/>
          <p:nvPr/>
        </p:nvSpPr>
        <p:spPr>
          <a:xfrm flipV="1">
            <a:off x="7576457" y="2935470"/>
            <a:ext cx="825336" cy="74138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08F2CE-9804-4846-9399-0B6B43B23DAC}"/>
              </a:ext>
            </a:extLst>
          </p:cNvPr>
          <p:cNvSpPr/>
          <p:nvPr/>
        </p:nvSpPr>
        <p:spPr>
          <a:xfrm flipV="1">
            <a:off x="7577200" y="3790152"/>
            <a:ext cx="824593" cy="74138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DF998C-0B20-FA41-8279-7E6E828D5165}"/>
              </a:ext>
            </a:extLst>
          </p:cNvPr>
          <p:cNvSpPr/>
          <p:nvPr/>
        </p:nvSpPr>
        <p:spPr>
          <a:xfrm flipV="1">
            <a:off x="6364492" y="3836670"/>
            <a:ext cx="825336" cy="74138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4A2085-582A-4047-B3EF-03A095E84E03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31/48</a:t>
            </a:r>
          </a:p>
        </p:txBody>
      </p:sp>
    </p:spTree>
    <p:extLst>
      <p:ext uri="{BB962C8B-B14F-4D97-AF65-F5344CB8AC3E}">
        <p14:creationId xmlns:p14="http://schemas.microsoft.com/office/powerpoint/2010/main" val="12837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6CA2-08F7-DB4E-A68D-AA6C4BA0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878059"/>
            <a:ext cx="8225582" cy="1015871"/>
          </a:xfrm>
        </p:spPr>
        <p:txBody>
          <a:bodyPr/>
          <a:lstStyle/>
          <a:p>
            <a:r>
              <a:rPr lang="en-US" dirty="0"/>
              <a:t>Transducer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B293-7F15-124E-AC7D-8C1D6CAE31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679734"/>
            <a:ext cx="5776049" cy="4342365"/>
          </a:xfrm>
        </p:spPr>
        <p:txBody>
          <a:bodyPr/>
          <a:lstStyle/>
          <a:p>
            <a:r>
              <a:rPr lang="en-US" dirty="0"/>
              <a:t>The ultrasonic transducer array includes multi-layer transducer elements as transmit and receive elements</a:t>
            </a:r>
          </a:p>
          <a:p>
            <a:r>
              <a:rPr lang="en-US" dirty="0"/>
              <a:t>Transducers are excited in two modes:</a:t>
            </a:r>
          </a:p>
          <a:p>
            <a:pPr lvl="1"/>
            <a:r>
              <a:rPr lang="en-US" b="1" dirty="0"/>
              <a:t>Linear Array Mode </a:t>
            </a:r>
            <a:r>
              <a:rPr lang="en-US" dirty="0"/>
              <a:t>: subset of transducer </a:t>
            </a:r>
          </a:p>
          <a:p>
            <a:pPr marL="228600" lvl="1" indent="0">
              <a:buNone/>
            </a:pPr>
            <a:r>
              <a:rPr lang="en-US" dirty="0"/>
              <a:t>    elements are excited </a:t>
            </a:r>
          </a:p>
          <a:p>
            <a:pPr lvl="1"/>
            <a:r>
              <a:rPr lang="en-US" b="1" dirty="0"/>
              <a:t>Phased Array Mode </a:t>
            </a:r>
            <a:r>
              <a:rPr lang="en-US" dirty="0"/>
              <a:t>: all the elements are </a:t>
            </a:r>
          </a:p>
          <a:p>
            <a:pPr marL="228600" lvl="1" indent="0">
              <a:buNone/>
            </a:pPr>
            <a:r>
              <a:rPr lang="en-US" dirty="0"/>
              <a:t>     excited to focus the sharp ultrasound beam </a:t>
            </a:r>
          </a:p>
          <a:p>
            <a:pPr marL="228600" lvl="1" indent="0">
              <a:buNone/>
            </a:pPr>
            <a:r>
              <a:rPr lang="en-US" dirty="0"/>
              <a:t>     at focal point</a:t>
            </a:r>
          </a:p>
          <a:p>
            <a:r>
              <a:rPr lang="en-US" dirty="0"/>
              <a:t>The time delays are applied to create constructive interference of wave fronts at different focal points.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77D71C-4FBA-5C48-953C-85A9E9AE8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3" b="14392"/>
          <a:stretch/>
        </p:blipFill>
        <p:spPr>
          <a:xfrm>
            <a:off x="5220187" y="2762045"/>
            <a:ext cx="3923813" cy="250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CC79-E949-4CFE-AE0E-A2F6D6905693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32/48</a:t>
            </a:r>
          </a:p>
        </p:txBody>
      </p:sp>
    </p:spTree>
    <p:extLst>
      <p:ext uri="{BB962C8B-B14F-4D97-AF65-F5344CB8AC3E}">
        <p14:creationId xmlns:p14="http://schemas.microsoft.com/office/powerpoint/2010/main" val="5181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1B7D54-73C5-8646-A021-1A8284B489C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834645" y="739910"/>
            <a:ext cx="5474710" cy="5378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6AA24-3C92-435F-AE86-A1458C1B14C0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33/48</a:t>
            </a:r>
          </a:p>
        </p:txBody>
      </p:sp>
    </p:spTree>
    <p:extLst>
      <p:ext uri="{BB962C8B-B14F-4D97-AF65-F5344CB8AC3E}">
        <p14:creationId xmlns:p14="http://schemas.microsoft.com/office/powerpoint/2010/main" val="96838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1CFCB-EFCE-1649-BAF5-1274520C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314450"/>
            <a:ext cx="4400550" cy="2114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C50C2-D098-5347-8012-89AACE90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2" y="3428999"/>
            <a:ext cx="4254578" cy="211455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A75014-7969-CA44-827E-C960B91B88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4"/>
          <a:srcRect l="5681" r="11822"/>
          <a:stretch/>
        </p:blipFill>
        <p:spPr>
          <a:xfrm>
            <a:off x="4572000" y="1314450"/>
            <a:ext cx="4400550" cy="4230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0670E-901B-4E79-9F5E-CE2AEDB2A800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34/48</a:t>
            </a:r>
          </a:p>
        </p:txBody>
      </p:sp>
    </p:spTree>
    <p:extLst>
      <p:ext uri="{BB962C8B-B14F-4D97-AF65-F5344CB8AC3E}">
        <p14:creationId xmlns:p14="http://schemas.microsoft.com/office/powerpoint/2010/main" val="9924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5A6E-BE53-874D-9CCD-909A9523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947313"/>
            <a:ext cx="8225582" cy="1015871"/>
          </a:xfrm>
        </p:spPr>
        <p:txBody>
          <a:bodyPr/>
          <a:lstStyle/>
          <a:p>
            <a:r>
              <a:rPr lang="en-US" dirty="0"/>
              <a:t>FPGA Based Acoustic Beam Steering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2744F-6CA1-1146-A35A-5382FD59BA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7" y="1785531"/>
            <a:ext cx="8649877" cy="4125155"/>
          </a:xfrm>
        </p:spPr>
        <p:txBody>
          <a:bodyPr/>
          <a:lstStyle/>
          <a:p>
            <a:r>
              <a:rPr lang="en-US" dirty="0"/>
              <a:t>Spartan-3E FPGA starter kit is used to control the direction of acoustic beam and depth of focus</a:t>
            </a:r>
          </a:p>
          <a:p>
            <a:r>
              <a:rPr lang="en-US" dirty="0"/>
              <a:t>To steer and focus the beam, each transducer element is delayed and excited by </a:t>
            </a:r>
            <a:r>
              <a:rPr lang="en-US" dirty="0" err="1"/>
              <a:t>Ti</a:t>
            </a:r>
            <a:endParaRPr lang="en-US" dirty="0"/>
          </a:p>
          <a:p>
            <a:r>
              <a:rPr lang="en-US" dirty="0"/>
              <a:t>A fast update of the delay profile per each scanline is achieved using a single high speed Serial Peripheral Interface (SPI) between the FPGA and the Tx beamformer</a:t>
            </a:r>
          </a:p>
          <a:p>
            <a:r>
              <a:rPr lang="en-US" dirty="0"/>
              <a:t>Pre-calculated delay profile per scanline are stored in FPGA register block memory to reduce the computational burden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0B69B-A01F-47CA-8FC7-798413C88D0D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35/48</a:t>
            </a:r>
          </a:p>
        </p:txBody>
      </p:sp>
    </p:spTree>
    <p:extLst>
      <p:ext uri="{BB962C8B-B14F-4D97-AF65-F5344CB8AC3E}">
        <p14:creationId xmlns:p14="http://schemas.microsoft.com/office/powerpoint/2010/main" val="8698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3A6E-0E00-1248-BECC-669CD065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Tx Beamformer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54FC-098E-2F4F-AB5C-0D7C00AD2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 8-channel programmable beamformer is used to generate proper phased logic pulses by programming with FPGA</a:t>
            </a:r>
          </a:p>
          <a:p>
            <a:r>
              <a:rPr lang="en-US" dirty="0"/>
              <a:t>To improve resolution of the ultrasound image</a:t>
            </a:r>
          </a:p>
          <a:p>
            <a:r>
              <a:rPr lang="en-US" dirty="0"/>
              <a:t>The beamformer has internal programmable registers, which can be programmed to configure transmission parameters at a maximum data rate of 80 </a:t>
            </a:r>
            <a:r>
              <a:rPr lang="en-US" dirty="0" err="1"/>
              <a:t>Mbps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CA224-D439-4A50-9867-18FB73330481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36/48</a:t>
            </a:r>
          </a:p>
        </p:txBody>
      </p:sp>
    </p:spTree>
    <p:extLst>
      <p:ext uri="{BB962C8B-B14F-4D97-AF65-F5344CB8AC3E}">
        <p14:creationId xmlns:p14="http://schemas.microsoft.com/office/powerpoint/2010/main" val="16205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DDAF-AF0E-2E46-972E-D016FE9C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Tx Beamformer</a:t>
            </a:r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CDFF5F3F-0A9E-C549-B769-94FDECE277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52027" y="2308225"/>
            <a:ext cx="5378009" cy="37306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C00FD-E0E8-4F5B-BA0D-0266D3D6BE6B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37/48</a:t>
            </a:r>
          </a:p>
        </p:txBody>
      </p:sp>
    </p:spTree>
    <p:extLst>
      <p:ext uri="{BB962C8B-B14F-4D97-AF65-F5344CB8AC3E}">
        <p14:creationId xmlns:p14="http://schemas.microsoft.com/office/powerpoint/2010/main" val="24999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6F3B-96B1-0547-90C9-9935FC1F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HV </a:t>
            </a:r>
            <a:r>
              <a:rPr lang="en-US" dirty="0" err="1"/>
              <a:t>Pulser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DFBB-8123-9142-91D1-119F5904DB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178425"/>
            <a:ext cx="8225582" cy="3731034"/>
          </a:xfrm>
        </p:spPr>
        <p:txBody>
          <a:bodyPr/>
          <a:lstStyle/>
          <a:p>
            <a:r>
              <a:rPr lang="en-US" dirty="0"/>
              <a:t>Acts as a Digital to Analog Converter (DAC)</a:t>
            </a:r>
          </a:p>
          <a:p>
            <a:r>
              <a:rPr lang="en-US" dirty="0"/>
              <a:t>Ultrasound Sensors are excited at high voltage (100Vpp) and high frequencies (2-20 MHz). </a:t>
            </a:r>
          </a:p>
          <a:p>
            <a:r>
              <a:rPr lang="en-US" dirty="0"/>
              <a:t>Also acts as switch to receive ultrasound reflected signal from tissue. </a:t>
            </a:r>
          </a:p>
          <a:p>
            <a:pPr lvl="1"/>
            <a:r>
              <a:rPr lang="en-US" dirty="0"/>
              <a:t>It does so by making use of two logic inputs</a:t>
            </a:r>
          </a:p>
          <a:p>
            <a:pPr lvl="1"/>
            <a:r>
              <a:rPr lang="en-US" dirty="0"/>
              <a:t>If both are 1 the </a:t>
            </a:r>
            <a:r>
              <a:rPr lang="en-US" dirty="0" err="1"/>
              <a:t>pulser</a:t>
            </a:r>
            <a:r>
              <a:rPr lang="en-US" dirty="0"/>
              <a:t> acts as a receiver</a:t>
            </a:r>
          </a:p>
          <a:p>
            <a:pPr lvl="1"/>
            <a:r>
              <a:rPr lang="en-US" dirty="0"/>
              <a:t>If both are 0 the output is 0</a:t>
            </a:r>
          </a:p>
          <a:p>
            <a:pPr lvl="1"/>
            <a:r>
              <a:rPr lang="en-US" dirty="0"/>
              <a:t>If both are different logic then it acts as a DAC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FDC3F-DE3F-4529-82A4-26D72A492720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38/48</a:t>
            </a:r>
          </a:p>
        </p:txBody>
      </p:sp>
    </p:spTree>
    <p:extLst>
      <p:ext uri="{BB962C8B-B14F-4D97-AF65-F5344CB8AC3E}">
        <p14:creationId xmlns:p14="http://schemas.microsoft.com/office/powerpoint/2010/main" val="19308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9B78-96BB-0247-B394-E56C8F62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BE30FF-713F-374A-AB21-27C8DE5BEF1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92049" y="2308225"/>
            <a:ext cx="5297964" cy="37306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655AC-5250-493A-BDC8-3A6F30E6AEF7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39/48</a:t>
            </a:r>
          </a:p>
        </p:txBody>
      </p:sp>
    </p:spTree>
    <p:extLst>
      <p:ext uri="{BB962C8B-B14F-4D97-AF65-F5344CB8AC3E}">
        <p14:creationId xmlns:p14="http://schemas.microsoft.com/office/powerpoint/2010/main" val="32932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10AC0-230B-4B56-938B-A55284346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00" y="1342938"/>
            <a:ext cx="8011861" cy="4518147"/>
          </a:xfrm>
        </p:spPr>
        <p:txBody>
          <a:bodyPr/>
          <a:lstStyle/>
          <a:p>
            <a:r>
              <a:rPr lang="en-US" sz="2000" dirty="0"/>
              <a:t>High-resolution, noninvasive visualization of living tissues is an indispensable technique for observing physiological activity on a miniature scale.</a:t>
            </a:r>
          </a:p>
          <a:p>
            <a:r>
              <a:rPr lang="en-US" sz="2000" dirty="0"/>
              <a:t>Diseases associated with small human structures such as eyes, skin, and blood vessels can benefit from this technique.</a:t>
            </a:r>
          </a:p>
          <a:p>
            <a:r>
              <a:rPr lang="en-US" sz="2000" dirty="0"/>
              <a:t>To understand physiological </a:t>
            </a:r>
            <a:br>
              <a:rPr lang="en-US" sz="2000" dirty="0"/>
            </a:br>
            <a:r>
              <a:rPr lang="en-US" sz="2000" dirty="0"/>
              <a:t>and functional mechanisms </a:t>
            </a:r>
            <a:br>
              <a:rPr lang="en-US" sz="2000" dirty="0"/>
            </a:br>
            <a:r>
              <a:rPr lang="en-US" sz="2000" dirty="0"/>
              <a:t>for pathogens and treatment </a:t>
            </a:r>
            <a:br>
              <a:rPr lang="en-US" sz="2000" dirty="0"/>
            </a:br>
            <a:r>
              <a:rPr lang="en-US" sz="2000" dirty="0"/>
              <a:t>strategies. 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01" y="692151"/>
            <a:ext cx="7556500" cy="1116012"/>
          </a:xfrm>
        </p:spPr>
        <p:txBody>
          <a:bodyPr/>
          <a:lstStyle/>
          <a:p>
            <a:pPr algn="ctr"/>
            <a:r>
              <a:rPr lang="en-US" dirty="0"/>
              <a:t>Motivation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A4C81-743C-402C-8093-260971359674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4/48</a:t>
            </a: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88033540-FA6D-403B-8E92-F5ABD10F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94" y="3269457"/>
            <a:ext cx="4196699" cy="26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3022-01C4-9342-A1A5-787E326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AF-0012-374E-864B-4AF066CF52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Developed with National Instruments LabVIEW 2012</a:t>
            </a:r>
          </a:p>
          <a:p>
            <a:r>
              <a:rPr lang="en-US" dirty="0"/>
              <a:t>Spartan-3E starter kit is connected to Personal Computer (PC) through USB and interfaced LabVIEW project</a:t>
            </a:r>
          </a:p>
          <a:p>
            <a:r>
              <a:rPr lang="en-US" dirty="0"/>
              <a:t>This can provide extensive user control of transmission parameters during pulse-echo experiments</a:t>
            </a:r>
          </a:p>
          <a:p>
            <a:r>
              <a:rPr lang="en-US" dirty="0"/>
              <a:t>Multiple transmission parameters for each of 8 channels can be modified, including coarse time delay and fine time delay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C721D-7196-4C93-A205-4F41DB9C138B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40/48</a:t>
            </a:r>
          </a:p>
        </p:txBody>
      </p:sp>
    </p:spTree>
    <p:extLst>
      <p:ext uri="{BB962C8B-B14F-4D97-AF65-F5344CB8AC3E}">
        <p14:creationId xmlns:p14="http://schemas.microsoft.com/office/powerpoint/2010/main" val="40756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2209-E34D-0B44-92F3-4A450D56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Setup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7B46FCB8-D86F-5E44-8A65-82AEF6ABF27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60115" y="1846730"/>
            <a:ext cx="5023770" cy="408454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4F66D-D76F-482D-BB8D-E76C1832EE57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41/48</a:t>
            </a:r>
          </a:p>
        </p:txBody>
      </p:sp>
    </p:spTree>
    <p:extLst>
      <p:ext uri="{BB962C8B-B14F-4D97-AF65-F5344CB8AC3E}">
        <p14:creationId xmlns:p14="http://schemas.microsoft.com/office/powerpoint/2010/main" val="33795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D976-CFAC-0240-81F1-A263932A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C2815-8352-6744-811E-8CF365B386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in-house made boards for Tx beamformer and HV </a:t>
            </a:r>
            <a:r>
              <a:rPr lang="en-US" dirty="0" err="1"/>
              <a:t>Pulser</a:t>
            </a:r>
            <a:endParaRPr lang="en-US" dirty="0"/>
          </a:p>
          <a:p>
            <a:r>
              <a:rPr lang="en-US" dirty="0"/>
              <a:t>Spartan 3E starter board</a:t>
            </a:r>
          </a:p>
          <a:p>
            <a:r>
              <a:rPr lang="en-US" dirty="0"/>
              <a:t>AFE 5809 EVM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4AD62-0EFC-4971-B640-7AFC0D79E8F3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42/48</a:t>
            </a:r>
          </a:p>
        </p:txBody>
      </p:sp>
    </p:spTree>
    <p:extLst>
      <p:ext uri="{BB962C8B-B14F-4D97-AF65-F5344CB8AC3E}">
        <p14:creationId xmlns:p14="http://schemas.microsoft.com/office/powerpoint/2010/main" val="40167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584C-C862-1546-8A89-94FA9CE1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465D-3489-9444-A79F-103E028FC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An experiment is conducted using our design to transmit ultrasound burst in to the gelatin phantom to acquire ultrasound images</a:t>
            </a:r>
          </a:p>
          <a:p>
            <a:r>
              <a:rPr lang="en-US" dirty="0"/>
              <a:t>Pre-calculated delay profile to steer and focus the acoustic beam are loaded into GUI</a:t>
            </a:r>
          </a:p>
          <a:p>
            <a:r>
              <a:rPr lang="en-US" dirty="0"/>
              <a:t>The delay profile to the 8-channels are dynamically updated between each consecutive transmission to obtain different steering angles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2D3DC-6161-4F7D-8599-181E34615195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43/48</a:t>
            </a:r>
          </a:p>
        </p:txBody>
      </p:sp>
    </p:spTree>
    <p:extLst>
      <p:ext uri="{BB962C8B-B14F-4D97-AF65-F5344CB8AC3E}">
        <p14:creationId xmlns:p14="http://schemas.microsoft.com/office/powerpoint/2010/main" val="21537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2307-23AE-BE41-8224-A2275094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 descr="A picture containing outdoor, ground, photo, water&#10;&#10;Description automatically generated">
            <a:extLst>
              <a:ext uri="{FF2B5EF4-FFF2-40B4-BE49-F238E27FC236}">
                <a16:creationId xmlns:a16="http://schemas.microsoft.com/office/drawing/2014/main" id="{15D726CD-E8F1-8344-B3CF-C597B28C1CE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423676" y="2308225"/>
            <a:ext cx="4034711" cy="37306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08C0F-5271-4A19-9B92-A2A7849F61A2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44/48</a:t>
            </a:r>
          </a:p>
        </p:txBody>
      </p:sp>
    </p:spTree>
    <p:extLst>
      <p:ext uri="{BB962C8B-B14F-4D97-AF65-F5344CB8AC3E}">
        <p14:creationId xmlns:p14="http://schemas.microsoft.com/office/powerpoint/2010/main" val="11660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3022-01C4-9342-A1A5-787E3263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AF-0012-374E-864B-4AF066CF52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207676"/>
            <a:ext cx="8225582" cy="3731034"/>
          </a:xfrm>
        </p:spPr>
        <p:txBody>
          <a:bodyPr/>
          <a:lstStyle/>
          <a:p>
            <a:r>
              <a:rPr lang="en-US" dirty="0"/>
              <a:t>8 independent transmit channels to drive eight transducer elements; can be extended to more number of channels</a:t>
            </a:r>
          </a:p>
          <a:p>
            <a:r>
              <a:rPr lang="en-US" dirty="0"/>
              <a:t>High speed serial interface for the 8-channels with data rate up to 80Mbps</a:t>
            </a:r>
          </a:p>
          <a:p>
            <a:r>
              <a:rPr lang="en-US" dirty="0"/>
              <a:t>Flexible user interface to select and modify transmission parameters</a:t>
            </a:r>
          </a:p>
          <a:p>
            <a:r>
              <a:rPr lang="en-US" dirty="0"/>
              <a:t>Minimum time delay of beamformer - 0.78 ns</a:t>
            </a:r>
          </a:p>
          <a:p>
            <a:r>
              <a:rPr lang="en-US" dirty="0"/>
              <a:t>The HV </a:t>
            </a:r>
            <a:r>
              <a:rPr lang="en-US" dirty="0" err="1"/>
              <a:t>pulser</a:t>
            </a:r>
            <a:r>
              <a:rPr lang="en-US" dirty="0"/>
              <a:t> has 8-integrated transmit receive(T/R) switches</a:t>
            </a:r>
          </a:p>
          <a:p>
            <a:r>
              <a:rPr lang="en-US" dirty="0"/>
              <a:t>Flexibility to examine the output signals at each stage of the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F2529-BD0C-496E-8067-DCB653133AF1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45/48</a:t>
            </a:r>
          </a:p>
        </p:txBody>
      </p:sp>
    </p:spTree>
    <p:extLst>
      <p:ext uri="{BB962C8B-B14F-4D97-AF65-F5344CB8AC3E}">
        <p14:creationId xmlns:p14="http://schemas.microsoft.com/office/powerpoint/2010/main" val="259758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CD52-DBC2-C846-8566-8F7973B624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2008" y="891393"/>
            <a:ext cx="8547191" cy="45770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  <a:r>
              <a:rPr lang="en-US" dirty="0"/>
              <a:t>:</a:t>
            </a:r>
          </a:p>
          <a:p>
            <a:r>
              <a:rPr lang="en-US" dirty="0"/>
              <a:t>Low complex hardware and inexpensive ( $166) compared to existing transmit modules for research purposes</a:t>
            </a:r>
          </a:p>
          <a:p>
            <a:r>
              <a:rPr lang="en-US" dirty="0"/>
              <a:t>Provides researchers with freedom to control the transmit parameters</a:t>
            </a:r>
          </a:p>
          <a:p>
            <a:pPr marL="0" indent="0">
              <a:buNone/>
            </a:pPr>
            <a:r>
              <a:rPr lang="en-US" b="1" dirty="0"/>
              <a:t>CONS</a:t>
            </a:r>
            <a:r>
              <a:rPr lang="en-US" dirty="0"/>
              <a:t>:</a:t>
            </a:r>
          </a:p>
          <a:p>
            <a:r>
              <a:rPr lang="en-US" dirty="0"/>
              <a:t>They are calculating the delay profiles and storing them in the FPGA beforehand. While this might work for this scenario. A real-time method of generating such delay profiles should be developed. </a:t>
            </a:r>
          </a:p>
          <a:p>
            <a:r>
              <a:rPr lang="en-US" dirty="0"/>
              <a:t>Very few implementation detail are given in the 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915A0-FF89-4775-A934-BE5E3FF803C1}"/>
              </a:ext>
            </a:extLst>
          </p:cNvPr>
          <p:cNvSpPr txBox="1"/>
          <p:nvPr/>
        </p:nvSpPr>
        <p:spPr>
          <a:xfrm>
            <a:off x="79137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46/48</a:t>
            </a:r>
          </a:p>
        </p:txBody>
      </p:sp>
    </p:spTree>
    <p:extLst>
      <p:ext uri="{BB962C8B-B14F-4D97-AF65-F5344CB8AC3E}">
        <p14:creationId xmlns:p14="http://schemas.microsoft.com/office/powerpoint/2010/main" val="27662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51457"/>
            <a:ext cx="8523901" cy="1015871"/>
          </a:xfrm>
        </p:spPr>
        <p:txBody>
          <a:bodyPr/>
          <a:lstStyle/>
          <a:p>
            <a:pPr algn="ctr"/>
            <a:r>
              <a:rPr lang="en-US" sz="3200" dirty="0"/>
              <a:t>Conclusion  and Future Scope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59392"/>
            <a:ext cx="8225582" cy="3731034"/>
          </a:xfrm>
        </p:spPr>
        <p:txBody>
          <a:bodyPr/>
          <a:lstStyle/>
          <a:p>
            <a:r>
              <a:rPr lang="en-US" dirty="0"/>
              <a:t>A programmable open platform for real-time UBM based on a high-speed FPGA was developed and evaluated.</a:t>
            </a:r>
          </a:p>
          <a:p>
            <a:r>
              <a:rPr lang="en-US" dirty="0"/>
              <a:t>It was implemented in a compact and cost-effective PCB scheme. </a:t>
            </a:r>
          </a:p>
          <a:p>
            <a:r>
              <a:rPr lang="en-US" dirty="0"/>
              <a:t>This open platform demonstrated high image quality with a good spatial resolution for preclinical small animal imaging.</a:t>
            </a:r>
          </a:p>
          <a:p>
            <a:r>
              <a:rPr lang="en-US" dirty="0"/>
              <a:t>Future Scope would Include : </a:t>
            </a:r>
            <a:br>
              <a:rPr lang="en-US" dirty="0"/>
            </a:br>
            <a:r>
              <a:rPr lang="en-US" dirty="0"/>
              <a:t>a) using a USB Interface instead of the 64 bit PCI Bus. </a:t>
            </a:r>
            <a:br>
              <a:rPr lang="en-US" dirty="0"/>
            </a:br>
            <a:r>
              <a:rPr lang="en-US" dirty="0"/>
              <a:t>b) System can be upgraded to connect Monitor and Hard disk directly for real time imaging and image data saving without the use of CPU. </a:t>
            </a:r>
            <a:br>
              <a:rPr lang="en-US" dirty="0"/>
            </a:br>
            <a:r>
              <a:rPr lang="en-US" dirty="0"/>
              <a:t>c) system can also be expanded to suit HF array based transducers.  </a:t>
            </a:r>
          </a:p>
          <a:p>
            <a:r>
              <a:rPr lang="en-US" dirty="0"/>
              <a:t>Developing same kind of system for other transmit techniques like the Continuous Wave Doppler (CWD)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9883C-6F7D-4005-B45D-E14EE88F3A7A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47/48</a:t>
            </a:r>
          </a:p>
        </p:txBody>
      </p:sp>
    </p:spTree>
    <p:extLst>
      <p:ext uri="{BB962C8B-B14F-4D97-AF65-F5344CB8AC3E}">
        <p14:creationId xmlns:p14="http://schemas.microsoft.com/office/powerpoint/2010/main" val="131125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28F78-A03F-4BD7-981C-6DAD478087E4}"/>
              </a:ext>
            </a:extLst>
          </p:cNvPr>
          <p:cNvSpPr txBox="1"/>
          <p:nvPr/>
        </p:nvSpPr>
        <p:spPr>
          <a:xfrm>
            <a:off x="8094678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48/48</a:t>
            </a:r>
          </a:p>
        </p:txBody>
      </p:sp>
    </p:spTree>
    <p:extLst>
      <p:ext uri="{BB962C8B-B14F-4D97-AF65-F5344CB8AC3E}">
        <p14:creationId xmlns:p14="http://schemas.microsoft.com/office/powerpoint/2010/main" val="203665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10AC0-230B-4B56-938B-A55284346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01" y="1528829"/>
            <a:ext cx="8115398" cy="4518147"/>
          </a:xfrm>
        </p:spPr>
        <p:txBody>
          <a:bodyPr/>
          <a:lstStyle/>
          <a:p>
            <a:r>
              <a:rPr lang="en-US" sz="2000" dirty="0"/>
              <a:t>UBM systems with fixed specifications such as : </a:t>
            </a:r>
            <a:br>
              <a:rPr lang="en-US" sz="2000" dirty="0"/>
            </a:br>
            <a:r>
              <a:rPr lang="en-US" sz="2000" dirty="0"/>
              <a:t>     1) Transducer Characteristics </a:t>
            </a:r>
            <a:br>
              <a:rPr lang="en-US" sz="2000" dirty="0"/>
            </a:br>
            <a:r>
              <a:rPr lang="en-US" sz="2000" dirty="0"/>
              <a:t>     2) Data acquisition strategy  </a:t>
            </a:r>
            <a:br>
              <a:rPr lang="en-US" sz="2000" dirty="0"/>
            </a:br>
            <a:r>
              <a:rPr lang="en-US" sz="2000" dirty="0"/>
              <a:t>     3) Signal Processing Methods </a:t>
            </a:r>
            <a:br>
              <a:rPr lang="en-US" sz="2000" dirty="0"/>
            </a:br>
            <a:r>
              <a:rPr lang="en-US" sz="2000" dirty="0"/>
              <a:t>     4) Image Display Approach </a:t>
            </a:r>
            <a:br>
              <a:rPr lang="en-US" sz="2000" dirty="0"/>
            </a:br>
            <a:r>
              <a:rPr lang="en-US" sz="2000" dirty="0"/>
              <a:t>Do not satisfy pre clinical broad pre clinical trial requirements. </a:t>
            </a:r>
          </a:p>
          <a:p>
            <a:r>
              <a:rPr lang="en-US" sz="2000" dirty="0"/>
              <a:t>Researchers need a highly flexible device to best suit their specific investigations.</a:t>
            </a:r>
          </a:p>
          <a:p>
            <a:r>
              <a:rPr lang="en-US" sz="2000" dirty="0"/>
              <a:t>Access to the raw experimental data is also important for analysis</a:t>
            </a:r>
            <a:r>
              <a:rPr lang="en-US" dirty="0"/>
              <a:t>. </a:t>
            </a:r>
          </a:p>
          <a:p>
            <a:r>
              <a:rPr lang="en-US" sz="2000" dirty="0"/>
              <a:t>Current Platform allows users to customize the system for a specific biomedical study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01" y="716865"/>
            <a:ext cx="7556500" cy="1116012"/>
          </a:xfrm>
        </p:spPr>
        <p:txBody>
          <a:bodyPr/>
          <a:lstStyle/>
          <a:p>
            <a:pPr algn="ctr"/>
            <a:r>
              <a:rPr lang="en-US" dirty="0"/>
              <a:t>Need for an open platform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A4C81-743C-402C-8093-260971359674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5/48</a:t>
            </a:r>
          </a:p>
        </p:txBody>
      </p:sp>
    </p:spTree>
    <p:extLst>
      <p:ext uri="{BB962C8B-B14F-4D97-AF65-F5344CB8AC3E}">
        <p14:creationId xmlns:p14="http://schemas.microsoft.com/office/powerpoint/2010/main" val="41425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907719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Single Element Transducer based UBM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C7930-8810-460C-A9E2-E9A589BA08CF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6/48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29ACCF-0888-4CC5-996F-C9D7D08FC0B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22287" y="1670338"/>
            <a:ext cx="8099425" cy="41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8CF05F-23C8-418B-95FA-F51D5B6FBBC4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7/48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D62599-2707-404F-9C92-EADFE08AE91A}"/>
              </a:ext>
            </a:extLst>
          </p:cNvPr>
          <p:cNvSpPr/>
          <p:nvPr/>
        </p:nvSpPr>
        <p:spPr>
          <a:xfrm>
            <a:off x="654909" y="1373814"/>
            <a:ext cx="801953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</a:pPr>
            <a:r>
              <a:rPr lang="en-US" sz="2000" dirty="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</a:rPr>
              <a:t>A single-element transducer is translated by a motor probe to acquire a cross-sectional image. </a:t>
            </a:r>
          </a:p>
          <a:p>
            <a:pPr marL="228600" indent="-2286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</a:pPr>
            <a:r>
              <a:rPr lang="en-US" sz="2000" dirty="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</a:rPr>
              <a:t>A pulse generator is employed to produce a HV pulse to excite the transducer to generate ultrasonic waves. </a:t>
            </a:r>
          </a:p>
          <a:p>
            <a:pPr marL="228600" indent="-2286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</a:pPr>
            <a:r>
              <a:rPr lang="en-US" sz="2000" dirty="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</a:rPr>
              <a:t>A transmit and receive (T/R) switch controls  the transmission of ultrasonic waves and the reception of the echo signal backscattered from the tissue. </a:t>
            </a:r>
          </a:p>
          <a:p>
            <a:pPr marL="228600" indent="-228600">
              <a:spcBef>
                <a:spcPts val="2000"/>
              </a:spcBef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</a:pPr>
            <a:r>
              <a:rPr lang="en-US" sz="2000" dirty="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</a:rPr>
              <a:t>The imaging platform includes an amplifier to boost the weak echo signal, a band-pass filter (BPF) to remove noise, analog-to-digital converter (ADC) to digitize the amplified signal, and a computer to process the digital signal and display the ultrasound images</a:t>
            </a:r>
          </a:p>
        </p:txBody>
      </p:sp>
    </p:spTree>
    <p:extLst>
      <p:ext uri="{BB962C8B-B14F-4D97-AF65-F5344CB8AC3E}">
        <p14:creationId xmlns:p14="http://schemas.microsoft.com/office/powerpoint/2010/main" val="35547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09" y="676545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Drawbacks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41061"/>
            <a:ext cx="8225582" cy="3731034"/>
          </a:xfrm>
        </p:spPr>
        <p:txBody>
          <a:bodyPr/>
          <a:lstStyle/>
          <a:p>
            <a:r>
              <a:rPr lang="en-US" dirty="0"/>
              <a:t>There are commercially available UBM systems </a:t>
            </a:r>
            <a:br>
              <a:rPr lang="en-US" dirty="0"/>
            </a:br>
            <a:r>
              <a:rPr lang="en-US" dirty="0"/>
              <a:t>that follow this architecture </a:t>
            </a:r>
            <a:br>
              <a:rPr lang="en-US" dirty="0"/>
            </a:br>
            <a:r>
              <a:rPr lang="en-US" dirty="0" err="1"/>
              <a:t>Eg</a:t>
            </a:r>
            <a:r>
              <a:rPr lang="en-US" dirty="0"/>
              <a:t>: Vevo 770, Visual-Sonics Inc.</a:t>
            </a:r>
          </a:p>
          <a:p>
            <a:r>
              <a:rPr lang="en-US" dirty="0"/>
              <a:t>Such a system uses module-based components </a:t>
            </a:r>
            <a:br>
              <a:rPr lang="en-US" dirty="0"/>
            </a:br>
            <a:r>
              <a:rPr lang="en-US" dirty="0"/>
              <a:t>a) Commercial ADC for signal digitization, </a:t>
            </a:r>
            <a:br>
              <a:rPr lang="en-US" dirty="0"/>
            </a:br>
            <a:r>
              <a:rPr lang="en-US" dirty="0"/>
              <a:t>b) Computer for data processing and image display. </a:t>
            </a:r>
          </a:p>
          <a:p>
            <a:r>
              <a:rPr lang="en-US" dirty="0"/>
              <a:t>Though module based architecture ensures fast </a:t>
            </a:r>
            <a:br>
              <a:rPr lang="en-US" dirty="0"/>
            </a:br>
            <a:r>
              <a:rPr lang="en-US" dirty="0"/>
              <a:t>processing it is rigid in terms of circuitry and </a:t>
            </a:r>
            <a:br>
              <a:rPr lang="en-US" dirty="0"/>
            </a:br>
            <a:r>
              <a:rPr lang="en-US" dirty="0"/>
              <a:t>needs post processing for visualization. </a:t>
            </a:r>
          </a:p>
          <a:p>
            <a:r>
              <a:rPr lang="en-US" dirty="0"/>
              <a:t>Also RF data transmission and processing needs fast data transfer and powerful calculation capabilities.</a:t>
            </a:r>
          </a:p>
          <a:p>
            <a:r>
              <a:rPr lang="en-US" dirty="0"/>
              <a:t>For this reason, the frame rate is limited. Even though GPU was used in a few UBMS.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A8E6-2225-49E2-9A42-15CAE0068011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8/48</a:t>
            </a:r>
          </a:p>
        </p:txBody>
      </p:sp>
      <p:pic>
        <p:nvPicPr>
          <p:cNvPr id="2050" name="Picture 2" descr="Vevo770">
            <a:extLst>
              <a:ext uri="{FF2B5EF4-FFF2-40B4-BE49-F238E27FC236}">
                <a16:creationId xmlns:a16="http://schemas.microsoft.com/office/drawing/2014/main" id="{01790341-1623-4953-881B-3E9CF03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964" y="775399"/>
            <a:ext cx="2561168" cy="404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09" y="676545"/>
            <a:ext cx="8225582" cy="1015871"/>
          </a:xfrm>
        </p:spPr>
        <p:txBody>
          <a:bodyPr/>
          <a:lstStyle/>
          <a:p>
            <a:pPr algn="ctr"/>
            <a:r>
              <a:rPr lang="en-US" dirty="0"/>
              <a:t>Types of Transducers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452272"/>
            <a:ext cx="8225582" cy="3731034"/>
          </a:xfrm>
        </p:spPr>
        <p:txBody>
          <a:bodyPr/>
          <a:lstStyle/>
          <a:p>
            <a:r>
              <a:rPr lang="en-US" dirty="0"/>
              <a:t>There are two transducers discussed in this paper. Namely </a:t>
            </a:r>
            <a:br>
              <a:rPr lang="en-US" dirty="0"/>
            </a:br>
            <a:r>
              <a:rPr lang="en-US" dirty="0"/>
              <a:t>a) Single Element  Transducer</a:t>
            </a:r>
            <a:br>
              <a:rPr lang="en-US" dirty="0"/>
            </a:br>
            <a:r>
              <a:rPr lang="en-US" dirty="0"/>
              <a:t>b) High Frequency Array Transducer.</a:t>
            </a:r>
          </a:p>
          <a:p>
            <a:r>
              <a:rPr lang="en-US" dirty="0"/>
              <a:t>High freq. Array transducers can achieve electronic dynamic focusing to increase the depth of the field ( </a:t>
            </a:r>
            <a:r>
              <a:rPr lang="en-US" dirty="0" err="1"/>
              <a:t>Eg</a:t>
            </a:r>
            <a:r>
              <a:rPr lang="en-US" dirty="0"/>
              <a:t>: Vevo 2100)</a:t>
            </a:r>
            <a:br>
              <a:rPr lang="en-US" dirty="0"/>
            </a:br>
            <a:r>
              <a:rPr lang="en-US" dirty="0"/>
              <a:t>This prevents the use of mechanical scanning, which allows for better imaging speed. </a:t>
            </a:r>
          </a:p>
          <a:p>
            <a:r>
              <a:rPr lang="en-US" dirty="0"/>
              <a:t>But the design and fabrication of high frequency array transducers and electronic systems are highly complex, challenging, and costly.</a:t>
            </a:r>
          </a:p>
          <a:p>
            <a:r>
              <a:rPr lang="en-US" dirty="0"/>
              <a:t>To a large extent, single-element transducer-based systems provide a viable and cost-effective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A8E6-2225-49E2-9A42-15CAE0068011}"/>
              </a:ext>
            </a:extLst>
          </p:cNvPr>
          <p:cNvSpPr txBox="1"/>
          <p:nvPr/>
        </p:nvSpPr>
        <p:spPr>
          <a:xfrm>
            <a:off x="7989903" y="6334780"/>
            <a:ext cx="79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9/48</a:t>
            </a:r>
          </a:p>
        </p:txBody>
      </p:sp>
    </p:spTree>
    <p:extLst>
      <p:ext uri="{BB962C8B-B14F-4D97-AF65-F5344CB8AC3E}">
        <p14:creationId xmlns:p14="http://schemas.microsoft.com/office/powerpoint/2010/main" val="105105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2175</Words>
  <Application>Microsoft Office PowerPoint</Application>
  <PresentationFormat>On-screen Show (4:3)</PresentationFormat>
  <Paragraphs>279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Cambria</vt:lpstr>
      <vt:lpstr>Rockwell</vt:lpstr>
      <vt:lpstr>Wingdings</vt:lpstr>
      <vt:lpstr>PNE Theme Slide Deck</vt:lpstr>
      <vt:lpstr> An FPGA-Based Open Platform for Ultrasound Biomicroscopy. </vt:lpstr>
      <vt:lpstr>PowerPoint Presentation</vt:lpstr>
      <vt:lpstr>Introduction to what is discussed :</vt:lpstr>
      <vt:lpstr>Motivation </vt:lpstr>
      <vt:lpstr>Need for an open platform </vt:lpstr>
      <vt:lpstr>Single Element Transducer based UBM</vt:lpstr>
      <vt:lpstr>PowerPoint Presentation</vt:lpstr>
      <vt:lpstr>Drawbacks </vt:lpstr>
      <vt:lpstr>Types of Transducers </vt:lpstr>
      <vt:lpstr>The Open(FPGA Based) UBM Platform. </vt:lpstr>
      <vt:lpstr>PowerPoint Presentation</vt:lpstr>
      <vt:lpstr>Schematic for Open UBM</vt:lpstr>
      <vt:lpstr>PowerPoint Presentation</vt:lpstr>
      <vt:lpstr>Front End Electronics </vt:lpstr>
      <vt:lpstr>ADC </vt:lpstr>
      <vt:lpstr>FPGA</vt:lpstr>
      <vt:lpstr>Schematic of Algorithms implemented on FPGA. </vt:lpstr>
      <vt:lpstr>Flexible Digital Scan Conversion </vt:lpstr>
      <vt:lpstr>Flexible Digital Scan Conversion </vt:lpstr>
      <vt:lpstr>Digital Quadrature Demodulation </vt:lpstr>
      <vt:lpstr>Spectrum Extraction </vt:lpstr>
      <vt:lpstr>Evaluation and Results </vt:lpstr>
      <vt:lpstr>Evaluation and Results </vt:lpstr>
      <vt:lpstr>Evaluation and Results </vt:lpstr>
      <vt:lpstr>Evaluation and Results </vt:lpstr>
      <vt:lpstr>Low Complex, Programmable FPGA based 8-Channel Ultrasound Transmitter for Medical Imaging Researchers</vt:lpstr>
      <vt:lpstr>PowerPoint Presentation</vt:lpstr>
      <vt:lpstr>Introduction</vt:lpstr>
      <vt:lpstr>Ultrasound in Medicine </vt:lpstr>
      <vt:lpstr>Ultrasound Imaging Systems </vt:lpstr>
      <vt:lpstr>Ultrasound System </vt:lpstr>
      <vt:lpstr>Transducer Array</vt:lpstr>
      <vt:lpstr>PowerPoint Presentation</vt:lpstr>
      <vt:lpstr>PowerPoint Presentation</vt:lpstr>
      <vt:lpstr>FPGA Based Acoustic Beam Steering</vt:lpstr>
      <vt:lpstr>Digital Tx Beamformer</vt:lpstr>
      <vt:lpstr>Digital Tx Beamformer</vt:lpstr>
      <vt:lpstr>HV Pulser</vt:lpstr>
      <vt:lpstr>User Interface</vt:lpstr>
      <vt:lpstr>User Interface</vt:lpstr>
      <vt:lpstr>Final Setup</vt:lpstr>
      <vt:lpstr>Final Setup</vt:lpstr>
      <vt:lpstr>Experiment</vt:lpstr>
      <vt:lpstr>Result</vt:lpstr>
      <vt:lpstr>Features</vt:lpstr>
      <vt:lpstr>PowerPoint Presentation</vt:lpstr>
      <vt:lpstr>Conclusion  and Future Scope 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Medini Aradhya</cp:lastModifiedBy>
  <cp:revision>370</cp:revision>
  <cp:lastPrinted>2014-01-31T19:29:42Z</cp:lastPrinted>
  <dcterms:created xsi:type="dcterms:W3CDTF">2013-09-18T13:46:37Z</dcterms:created>
  <dcterms:modified xsi:type="dcterms:W3CDTF">2019-02-21T22:24:12Z</dcterms:modified>
</cp:coreProperties>
</file>